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44" r:id="rId3"/>
    <p:sldId id="257" r:id="rId4"/>
    <p:sldId id="340" r:id="rId5"/>
    <p:sldId id="341" r:id="rId6"/>
    <p:sldId id="343" r:id="rId7"/>
    <p:sldId id="342" r:id="rId8"/>
    <p:sldId id="347" r:id="rId9"/>
    <p:sldId id="345" r:id="rId10"/>
    <p:sldId id="348" r:id="rId11"/>
    <p:sldId id="346" r:id="rId12"/>
    <p:sldId id="349" r:id="rId13"/>
    <p:sldId id="350" r:id="rId14"/>
    <p:sldId id="351" r:id="rId15"/>
    <p:sldId id="353" r:id="rId16"/>
    <p:sldId id="352" r:id="rId17"/>
    <p:sldId id="386" r:id="rId18"/>
    <p:sldId id="456" r:id="rId19"/>
    <p:sldId id="457" r:id="rId20"/>
    <p:sldId id="458" r:id="rId21"/>
    <p:sldId id="309" r:id="rId22"/>
    <p:sldId id="260" r:id="rId23"/>
    <p:sldId id="259" r:id="rId24"/>
    <p:sldId id="261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DCD"/>
    <a:srgbClr val="FFFFFF"/>
    <a:srgbClr val="CC00CC"/>
    <a:srgbClr val="00B050"/>
    <a:srgbClr val="BDD7EE"/>
    <a:srgbClr val="C5E0B4"/>
    <a:srgbClr val="70AD47"/>
    <a:srgbClr val="8CBD6B"/>
    <a:srgbClr val="5B9BD5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7140" autoAdjust="0"/>
  </p:normalViewPr>
  <p:slideViewPr>
    <p:cSldViewPr snapToGrid="0">
      <p:cViewPr varScale="1">
        <p:scale>
          <a:sx n="154" d="100"/>
          <a:sy n="154" d="100"/>
        </p:scale>
        <p:origin x="2634" y="150"/>
      </p:cViewPr>
      <p:guideLst/>
    </p:cSldViewPr>
  </p:slideViewPr>
  <p:outlineViewPr>
    <p:cViewPr>
      <p:scale>
        <a:sx n="33" d="100"/>
        <a:sy n="33" d="100"/>
      </p:scale>
      <p:origin x="0" y="-1740"/>
    </p:cViewPr>
  </p:outlineViewPr>
  <p:notesTextViewPr>
    <p:cViewPr>
      <p:scale>
        <a:sx n="75" d="100"/>
        <a:sy n="75" d="100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17043-1BB4-4629-AF52-74DE8F241362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7A190-E128-4BC3-9A90-A551F5C2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8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A190-E128-4BC3-9A90-A551F5C24B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4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A190-E128-4BC3-9A90-A551F5C24B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A190-E128-4BC3-9A90-A551F5C24B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4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A190-E128-4BC3-9A90-A551F5C24B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42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A190-E128-4BC3-9A90-A551F5C24B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7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A190-E128-4BC3-9A90-A551F5C24B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6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A190-E128-4BC3-9A90-A551F5C24B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A190-E128-4BC3-9A90-A551F5C24B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A190-E128-4BC3-9A90-A551F5C24B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7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5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9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0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3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3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  <a:latin typeface="+mn-lt"/>
              </a:rPr>
              <a:t>Primel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 Zoom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91293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The Scale of Things in the Universe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From a </a:t>
            </a:r>
            <a:r>
              <a:rPr lang="en-US" b="1" i="1" dirty="0" err="1">
                <a:solidFill>
                  <a:srgbClr val="0070C0"/>
                </a:solidFill>
              </a:rPr>
              <a:t>Dozenal</a:t>
            </a:r>
            <a:r>
              <a:rPr lang="en-US" b="1" i="1" dirty="0">
                <a:solidFill>
                  <a:srgbClr val="0070C0"/>
                </a:solidFill>
              </a:rPr>
              <a:t> Perspective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by “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Kodegadulo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Editor, </a:t>
            </a: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</a:rPr>
              <a:t>The Duodecimal Bulletin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DSA Annual Meeting 2016</a:t>
            </a:r>
            <a:r>
              <a:rPr lang="en-US" sz="1800" b="1" baseline="-250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=1200</a:t>
            </a:r>
            <a:r>
              <a:rPr lang="en-US" sz="1800" b="1" baseline="-25000" dirty="0">
                <a:solidFill>
                  <a:schemeClr val="bg1">
                    <a:lumMod val="50000"/>
                  </a:schemeClr>
                </a:solidFill>
              </a:rPr>
              <a:t>z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12"/>
    </mc:Choice>
    <mc:Fallback xmlns="">
      <p:transition spd="slow" advTm="41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29225" y="2755178"/>
            <a:ext cx="1441536" cy="1644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10889758" y="2934131"/>
            <a:ext cx="189733" cy="26005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8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10373801" y="3264483"/>
            <a:ext cx="601649" cy="5779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0586947" y="3935169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ium</a:t>
            </a:r>
            <a:endParaRPr lang="en-US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62399" y="344588"/>
            <a:ext cx="7333129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Systematic </a:t>
            </a:r>
            <a:r>
              <a:rPr lang="en-US" sz="4000" b="1" dirty="0" err="1">
                <a:solidFill>
                  <a:srgbClr val="00B050"/>
                </a:solidFill>
              </a:rPr>
              <a:t>Dozenal</a:t>
            </a:r>
            <a:r>
              <a:rPr lang="en-US" sz="4000" b="1" dirty="0">
                <a:solidFill>
                  <a:srgbClr val="00B050"/>
                </a:solidFill>
              </a:rPr>
              <a:t> Nomenclature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6" y="344588"/>
            <a:ext cx="2992324" cy="6593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uses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2439" y="18640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nil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819391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816343" y="24980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813295" y="28150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810247" y="31320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07199" y="34490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804151" y="37660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801103" y="40830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798055" y="44000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95007" y="47170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295914" y="18640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 =</a:t>
            </a: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295914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292866" y="24980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>
          <a:xfrm>
            <a:off x="289818" y="28150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3" name="Content Placeholder 2"/>
          <p:cNvSpPr txBox="1">
            <a:spLocks/>
          </p:cNvSpPr>
          <p:nvPr/>
        </p:nvSpPr>
        <p:spPr>
          <a:xfrm>
            <a:off x="286770" y="31320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4" name="Content Placeholder 2"/>
          <p:cNvSpPr txBox="1">
            <a:spLocks/>
          </p:cNvSpPr>
          <p:nvPr/>
        </p:nvSpPr>
        <p:spPr>
          <a:xfrm>
            <a:off x="283722" y="34490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5" name="Content Placeholder 2"/>
          <p:cNvSpPr txBox="1">
            <a:spLocks/>
          </p:cNvSpPr>
          <p:nvPr/>
        </p:nvSpPr>
        <p:spPr>
          <a:xfrm>
            <a:off x="280674" y="37660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6" name="Content Placeholder 2"/>
          <p:cNvSpPr txBox="1">
            <a:spLocks/>
          </p:cNvSpPr>
          <p:nvPr/>
        </p:nvSpPr>
        <p:spPr>
          <a:xfrm>
            <a:off x="277626" y="40830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>
          <a:xfrm>
            <a:off x="280928" y="44000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8" name="Content Placeholder 2"/>
          <p:cNvSpPr txBox="1">
            <a:spLocks/>
          </p:cNvSpPr>
          <p:nvPr/>
        </p:nvSpPr>
        <p:spPr>
          <a:xfrm>
            <a:off x="271530" y="47170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558" y="2144773"/>
            <a:ext cx="5438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b="1" dirty="0"/>
              <a:t>Systematic Element Names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2504994" y="1959429"/>
            <a:ext cx="6708162" cy="4300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IUPAC started with ten </a:t>
            </a:r>
            <a:r>
              <a:rPr lang="en-US" b="1" dirty="0"/>
              <a:t>digit roots</a:t>
            </a:r>
            <a:endParaRPr lang="en-US" dirty="0"/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single syllables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derived from Classical Greek and Latin words for the numerals zero through nine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carefully chosen to start with unique letters that can be used in abbreviations.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IUPAC constructs a temporary element name from atomic number of the element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by concatenating digits roots</a:t>
            </a:r>
            <a:br>
              <a:rPr lang="en-US" dirty="0"/>
            </a:br>
            <a:r>
              <a:rPr lang="en-US" dirty="0"/>
              <a:t>following positional place-value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806456" y="187630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806456" y="21932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803408" y="251028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2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800360" y="28272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1797312" y="31442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4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794264" y="34612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5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791216" y="37782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6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1788168" y="40952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7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1791470" y="44122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8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1782072" y="47292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22143" y="3935169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992686" y="3935169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257671" y="3935169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</a:t>
            </a:r>
            <a:endParaRPr lang="en-US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0007495" y="3264483"/>
            <a:ext cx="601649" cy="5779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10200427" y="3264483"/>
            <a:ext cx="601649" cy="5779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</a:t>
            </a: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0637340" y="2934127"/>
            <a:ext cx="189733" cy="26005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10761168" y="2934129"/>
            <a:ext cx="189733" cy="26005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9821501" y="3955869"/>
            <a:ext cx="12763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oganesson</a:t>
            </a: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079539" y="3277179"/>
            <a:ext cx="76023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Og</a:t>
            </a:r>
            <a:endParaRPr lang="en-US" sz="20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13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000"/>
                            </p:stCondLst>
                            <p:childTnLst>
                              <p:par>
                                <p:cTn id="2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9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9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/>
      <p:bldP spid="71" grpId="1"/>
      <p:bldP spid="68" grpId="0"/>
      <p:bldP spid="65" grpId="0"/>
      <p:bldP spid="6" grpId="0"/>
      <p:bldP spid="7" grpId="0"/>
      <p:bldP spid="57" grpId="0"/>
      <p:bldP spid="58" grpId="0"/>
      <p:bldP spid="66" grpId="0"/>
      <p:bldP spid="67" grpId="0"/>
      <p:bldP spid="69" grpId="0"/>
      <p:bldP spid="69" grpId="1"/>
      <p:bldP spid="70" grpId="0"/>
      <p:bldP spid="70" grpId="1"/>
      <p:bldP spid="9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962399" y="344588"/>
            <a:ext cx="7333129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Systematic </a:t>
            </a:r>
            <a:r>
              <a:rPr lang="en-US" sz="4000" b="1" dirty="0" err="1">
                <a:solidFill>
                  <a:srgbClr val="00B050"/>
                </a:solidFill>
              </a:rPr>
              <a:t>Dozenal</a:t>
            </a:r>
            <a:r>
              <a:rPr lang="en-US" sz="4000" b="1" dirty="0">
                <a:solidFill>
                  <a:srgbClr val="00B050"/>
                </a:solidFill>
              </a:rPr>
              <a:t> Nomenclature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6" y="344588"/>
            <a:ext cx="2992324" cy="6593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uses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822439" y="18640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nil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19391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816343" y="24980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813295" y="28150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810247" y="31320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807199" y="34490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804151" y="37660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801103" y="40830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798055" y="44000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795007" y="47170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791959" y="503399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88911" y="535098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295914" y="18640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 =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295914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292866" y="24980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89818" y="28150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86770" y="31320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283722" y="34490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280674" y="37660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277626" y="40830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80928" y="44000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71530" y="47170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268482" y="503399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265434" y="535098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b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ℓ </a:t>
            </a: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</a:t>
            </a:r>
            <a:endParaRPr lang="en-US" sz="1600" b="1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1806456" y="187630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1806456" y="21932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803408" y="251028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2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800360" y="28272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1797312" y="31442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4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1794264" y="34612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5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1791216" y="37782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6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1788168" y="40952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7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791470" y="44122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8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4" name="Content Placeholder 2"/>
          <p:cNvSpPr txBox="1">
            <a:spLocks/>
          </p:cNvSpPr>
          <p:nvPr/>
        </p:nvSpPr>
        <p:spPr>
          <a:xfrm>
            <a:off x="1782072" y="47292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1779024" y="50462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↊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1775976" y="53632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↋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4377" y="2661076"/>
            <a:ext cx="5771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For </a:t>
            </a:r>
            <a:r>
              <a:rPr lang="en-US" sz="2800" dirty="0" err="1"/>
              <a:t>dozenal</a:t>
            </a:r>
            <a:r>
              <a:rPr lang="en-US" sz="2800" dirty="0"/>
              <a:t>, SDN adds two more roots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4173640" y="3194263"/>
            <a:ext cx="2993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also single syllables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100949" y="3727450"/>
            <a:ext cx="5138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representing digits ten and eleven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3272593" y="4260637"/>
            <a:ext cx="4795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also starting with unique letters</a:t>
            </a:r>
          </a:p>
        </p:txBody>
      </p:sp>
    </p:spTree>
    <p:extLst>
      <p:ext uri="{BB962C8B-B14F-4D97-AF65-F5344CB8AC3E}">
        <p14:creationId xmlns:p14="http://schemas.microsoft.com/office/powerpoint/2010/main" val="115948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7" grpId="0"/>
      <p:bldP spid="118" grpId="0"/>
      <p:bldP spid="1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 txBox="1">
            <a:spLocks/>
          </p:cNvSpPr>
          <p:nvPr/>
        </p:nvSpPr>
        <p:spPr>
          <a:xfrm>
            <a:off x="8519676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62399" y="344588"/>
            <a:ext cx="7333129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Systematic </a:t>
            </a:r>
            <a:r>
              <a:rPr lang="en-US" sz="4000" b="1" dirty="0" err="1">
                <a:solidFill>
                  <a:srgbClr val="00B050"/>
                </a:solidFill>
              </a:rPr>
              <a:t>Dozenal</a:t>
            </a:r>
            <a:r>
              <a:rPr lang="en-US" sz="4000" b="1" dirty="0">
                <a:solidFill>
                  <a:srgbClr val="00B050"/>
                </a:solidFill>
              </a:rPr>
              <a:t> Nomenclature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6" y="344588"/>
            <a:ext cx="2992324" cy="6593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uses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822439" y="18640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nil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19391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816343" y="24980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813295" y="281657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810247" y="313509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807199" y="34490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804151" y="37660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801103" y="40830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798055" y="44000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795007" y="47170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791959" y="50462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88911" y="535098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295914" y="18640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 =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295914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292866" y="24980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89818" y="28150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86770" y="31320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283722" y="34490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280674" y="37660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277626" y="40830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80928" y="44000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71530" y="47170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268482" y="503399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265434" y="535098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b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ℓ</a:t>
            </a: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=</a:t>
            </a:r>
            <a:endParaRPr lang="en-US" sz="1600" b="1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1806456" y="187630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1806456" y="21932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803408" y="251028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2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800360" y="28272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1797312" y="31442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4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1794264" y="34612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5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1791216" y="37782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6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1788168" y="40952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7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791470" y="44122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8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4" name="Content Placeholder 2"/>
          <p:cNvSpPr txBox="1">
            <a:spLocks/>
          </p:cNvSpPr>
          <p:nvPr/>
        </p:nvSpPr>
        <p:spPr>
          <a:xfrm>
            <a:off x="1782072" y="47292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1779024" y="50462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↊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1775976" y="53632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↋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4421" y="2661076"/>
            <a:ext cx="4811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If we take the syllable for digit 1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3544466" y="3194263"/>
            <a:ext cx="4251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and append the syllable -</a:t>
            </a:r>
            <a:r>
              <a:rPr lang="en-US" sz="2800" dirty="0" err="1"/>
              <a:t>cia</a:t>
            </a:r>
            <a:endParaRPr lang="en-US" sz="2800" dirty="0"/>
          </a:p>
        </p:txBody>
      </p:sp>
      <p:sp>
        <p:nvSpPr>
          <p:cNvPr id="118" name="Rectangle 117"/>
          <p:cNvSpPr/>
          <p:nvPr/>
        </p:nvSpPr>
        <p:spPr>
          <a:xfrm>
            <a:off x="3260681" y="3727450"/>
            <a:ext cx="48190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we get the actual Latin word for</a:t>
            </a:r>
            <a:br>
              <a:rPr lang="en-US" sz="2800" dirty="0"/>
            </a:br>
            <a:r>
              <a:rPr lang="en-US" sz="2800" dirty="0"/>
              <a:t>“one twelfth”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818724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49033" y="4693709"/>
            <a:ext cx="55470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from which we get the English words</a:t>
            </a:r>
            <a:br>
              <a:rPr lang="en-US" sz="2800" dirty="0"/>
            </a:br>
            <a:r>
              <a:rPr lang="en-US" sz="2800" dirty="0"/>
              <a:t>“inch” and “ounce”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877816" y="21932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−1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55938 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/>
      <p:bldP spid="117" grpId="0"/>
      <p:bldP spid="118" grpId="0"/>
      <p:bldP spid="47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 txBox="1">
            <a:spLocks/>
          </p:cNvSpPr>
          <p:nvPr/>
        </p:nvSpPr>
        <p:spPr>
          <a:xfrm>
            <a:off x="8519676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62399" y="344588"/>
            <a:ext cx="7333129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Systematic </a:t>
            </a:r>
            <a:r>
              <a:rPr lang="en-US" sz="4000" b="1" dirty="0" err="1">
                <a:solidFill>
                  <a:srgbClr val="00B050"/>
                </a:solidFill>
              </a:rPr>
              <a:t>Dozenal</a:t>
            </a:r>
            <a:r>
              <a:rPr lang="en-US" sz="4000" b="1" dirty="0">
                <a:solidFill>
                  <a:srgbClr val="00B050"/>
                </a:solidFill>
              </a:rPr>
              <a:t> Nomenclature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6" y="344588"/>
            <a:ext cx="2992324" cy="6593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uses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822439" y="18640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nil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22439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822439" y="24980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822439" y="281657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822439" y="313509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822439" y="34490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822439" y="37660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822439" y="40830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822439" y="44000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822439" y="47170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822439" y="50462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822439" y="535098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295914" y="18640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 =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295914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292866" y="24980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89818" y="28150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86770" y="31320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283722" y="34490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280674" y="37660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277626" y="40830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80928" y="44000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71530" y="47170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268482" y="503399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265434" y="535098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b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ℓ</a:t>
            </a: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=</a:t>
            </a:r>
            <a:endParaRPr lang="en-US" sz="1600" b="1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1806456" y="187630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1806456" y="21932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803408" y="251028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2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800360" y="28272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1797312" y="31442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4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1794264" y="34612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5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1791216" y="37782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6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1788168" y="40952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7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791470" y="44122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8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4" name="Content Placeholder 2"/>
          <p:cNvSpPr txBox="1">
            <a:spLocks/>
          </p:cNvSpPr>
          <p:nvPr/>
        </p:nvSpPr>
        <p:spPr>
          <a:xfrm>
            <a:off x="1782072" y="47292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1779024" y="50462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↊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1775976" y="53632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↋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8229" y="1087586"/>
            <a:ext cx="35116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We can generalize this </a:t>
            </a:r>
            <a:br>
              <a:rPr lang="en-US" sz="2800" dirty="0"/>
            </a:br>
            <a:r>
              <a:rPr lang="en-US" sz="2800" dirty="0"/>
              <a:t>to all negative powers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646578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877816" y="21932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−1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19676" y="2491710"/>
            <a:ext cx="873098" cy="3024195"/>
            <a:chOff x="8519676" y="2491710"/>
            <a:chExt cx="873098" cy="3024195"/>
          </a:xfrm>
        </p:grpSpPr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8519676" y="249171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62" name="Content Placeholder 2"/>
            <p:cNvSpPr txBox="1">
              <a:spLocks/>
            </p:cNvSpPr>
            <p:nvPr/>
          </p:nvSpPr>
          <p:spPr>
            <a:xfrm>
              <a:off x="8519676" y="2807053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63" name="Content Placeholder 2"/>
            <p:cNvSpPr txBox="1">
              <a:spLocks/>
            </p:cNvSpPr>
            <p:nvPr/>
          </p:nvSpPr>
          <p:spPr>
            <a:xfrm>
              <a:off x="8519676" y="312239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64" name="Content Placeholder 2"/>
            <p:cNvSpPr txBox="1">
              <a:spLocks/>
            </p:cNvSpPr>
            <p:nvPr/>
          </p:nvSpPr>
          <p:spPr>
            <a:xfrm>
              <a:off x="8519676" y="344091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87" name="Content Placeholder 2"/>
            <p:cNvSpPr txBox="1">
              <a:spLocks/>
            </p:cNvSpPr>
            <p:nvPr/>
          </p:nvSpPr>
          <p:spPr>
            <a:xfrm>
              <a:off x="8519676" y="375943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88" name="Content Placeholder 2"/>
            <p:cNvSpPr txBox="1">
              <a:spLocks/>
            </p:cNvSpPr>
            <p:nvPr/>
          </p:nvSpPr>
          <p:spPr>
            <a:xfrm>
              <a:off x="8519676" y="407795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89" name="Content Placeholder 2"/>
            <p:cNvSpPr txBox="1">
              <a:spLocks/>
            </p:cNvSpPr>
            <p:nvPr/>
          </p:nvSpPr>
          <p:spPr>
            <a:xfrm>
              <a:off x="8519676" y="439011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90" name="Content Placeholder 2"/>
            <p:cNvSpPr txBox="1">
              <a:spLocks/>
            </p:cNvSpPr>
            <p:nvPr/>
          </p:nvSpPr>
          <p:spPr>
            <a:xfrm>
              <a:off x="8519676" y="470863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91" name="Content Placeholder 2"/>
            <p:cNvSpPr txBox="1">
              <a:spLocks/>
            </p:cNvSpPr>
            <p:nvPr/>
          </p:nvSpPr>
          <p:spPr>
            <a:xfrm>
              <a:off x="8519676" y="503350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94" name="Content Placeholder 2"/>
            <p:cNvSpPr txBox="1">
              <a:spLocks/>
            </p:cNvSpPr>
            <p:nvPr/>
          </p:nvSpPr>
          <p:spPr>
            <a:xfrm>
              <a:off x="8519676" y="53382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1665" y="2498060"/>
            <a:ext cx="873098" cy="3030545"/>
            <a:chOff x="816343" y="2498060"/>
            <a:chExt cx="873098" cy="3030545"/>
          </a:xfrm>
        </p:grpSpPr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816343" y="249806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bi</a:t>
              </a:r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816343" y="281657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tri</a:t>
              </a:r>
            </a:p>
          </p:txBody>
        </p:sp>
        <p:sp>
          <p:nvSpPr>
            <p:cNvPr id="92" name="Content Placeholder 2"/>
            <p:cNvSpPr txBox="1">
              <a:spLocks/>
            </p:cNvSpPr>
            <p:nvPr/>
          </p:nvSpPr>
          <p:spPr>
            <a:xfrm>
              <a:off x="816343" y="313509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quad</a:t>
              </a:r>
            </a:p>
          </p:txBody>
        </p:sp>
        <p:sp>
          <p:nvSpPr>
            <p:cNvPr id="93" name="Content Placeholder 2"/>
            <p:cNvSpPr txBox="1">
              <a:spLocks/>
            </p:cNvSpPr>
            <p:nvPr/>
          </p:nvSpPr>
          <p:spPr>
            <a:xfrm>
              <a:off x="816343" y="344903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pent</a:t>
              </a:r>
            </a:p>
          </p:txBody>
        </p:sp>
        <p:sp>
          <p:nvSpPr>
            <p:cNvPr id="95" name="Content Placeholder 2"/>
            <p:cNvSpPr txBox="1">
              <a:spLocks/>
            </p:cNvSpPr>
            <p:nvPr/>
          </p:nvSpPr>
          <p:spPr>
            <a:xfrm>
              <a:off x="816343" y="376602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hex</a:t>
              </a:r>
            </a:p>
          </p:txBody>
        </p:sp>
        <p:sp>
          <p:nvSpPr>
            <p:cNvPr id="96" name="Content Placeholder 2"/>
            <p:cNvSpPr txBox="1">
              <a:spLocks/>
            </p:cNvSpPr>
            <p:nvPr/>
          </p:nvSpPr>
          <p:spPr>
            <a:xfrm>
              <a:off x="816343" y="408302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sept</a:t>
              </a: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>
            <a:xfrm>
              <a:off x="816343" y="440001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oct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98" name="Content Placeholder 2"/>
            <p:cNvSpPr txBox="1">
              <a:spLocks/>
            </p:cNvSpPr>
            <p:nvPr/>
          </p:nvSpPr>
          <p:spPr>
            <a:xfrm>
              <a:off x="816343" y="471700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enn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99" name="Content Placeholder 2"/>
            <p:cNvSpPr txBox="1">
              <a:spLocks/>
            </p:cNvSpPr>
            <p:nvPr/>
          </p:nvSpPr>
          <p:spPr>
            <a:xfrm>
              <a:off x="816343" y="504620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dec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00" name="Content Placeholder 2"/>
            <p:cNvSpPr txBox="1">
              <a:spLocks/>
            </p:cNvSpPr>
            <p:nvPr/>
          </p:nvSpPr>
          <p:spPr>
            <a:xfrm>
              <a:off x="816343" y="53509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lev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8891157" y="2491710"/>
            <a:ext cx="873098" cy="3024195"/>
            <a:chOff x="8519676" y="2491710"/>
            <a:chExt cx="873098" cy="3024195"/>
          </a:xfrm>
        </p:grpSpPr>
        <p:sp>
          <p:nvSpPr>
            <p:cNvPr id="123" name="Content Placeholder 2"/>
            <p:cNvSpPr txBox="1">
              <a:spLocks/>
            </p:cNvSpPr>
            <p:nvPr/>
          </p:nvSpPr>
          <p:spPr>
            <a:xfrm>
              <a:off x="8519676" y="249171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−2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24" name="Content Placeholder 2"/>
            <p:cNvSpPr txBox="1">
              <a:spLocks/>
            </p:cNvSpPr>
            <p:nvPr/>
          </p:nvSpPr>
          <p:spPr>
            <a:xfrm>
              <a:off x="8519676" y="2807053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−3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25" name="Content Placeholder 2"/>
            <p:cNvSpPr txBox="1">
              <a:spLocks/>
            </p:cNvSpPr>
            <p:nvPr/>
          </p:nvSpPr>
          <p:spPr>
            <a:xfrm>
              <a:off x="8519676" y="312239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−4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26" name="Content Placeholder 2"/>
            <p:cNvSpPr txBox="1">
              <a:spLocks/>
            </p:cNvSpPr>
            <p:nvPr/>
          </p:nvSpPr>
          <p:spPr>
            <a:xfrm>
              <a:off x="8519676" y="344091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−5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27" name="Content Placeholder 2"/>
            <p:cNvSpPr txBox="1">
              <a:spLocks/>
            </p:cNvSpPr>
            <p:nvPr/>
          </p:nvSpPr>
          <p:spPr>
            <a:xfrm>
              <a:off x="8519676" y="375943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−6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28" name="Content Placeholder 2"/>
            <p:cNvSpPr txBox="1">
              <a:spLocks/>
            </p:cNvSpPr>
            <p:nvPr/>
          </p:nvSpPr>
          <p:spPr>
            <a:xfrm>
              <a:off x="8519676" y="407795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−7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29" name="Content Placeholder 2"/>
            <p:cNvSpPr txBox="1">
              <a:spLocks/>
            </p:cNvSpPr>
            <p:nvPr/>
          </p:nvSpPr>
          <p:spPr>
            <a:xfrm>
              <a:off x="8519676" y="439011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−8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30" name="Content Placeholder 2"/>
            <p:cNvSpPr txBox="1">
              <a:spLocks/>
            </p:cNvSpPr>
            <p:nvPr/>
          </p:nvSpPr>
          <p:spPr>
            <a:xfrm>
              <a:off x="8519676" y="470863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−9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31" name="Content Placeholder 2"/>
            <p:cNvSpPr txBox="1">
              <a:spLocks/>
            </p:cNvSpPr>
            <p:nvPr/>
          </p:nvSpPr>
          <p:spPr>
            <a:xfrm>
              <a:off x="8519676" y="503350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−↊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32" name="Content Placeholder 2"/>
            <p:cNvSpPr txBox="1">
              <a:spLocks/>
            </p:cNvSpPr>
            <p:nvPr/>
          </p:nvSpPr>
          <p:spPr>
            <a:xfrm>
              <a:off x="8519676" y="53382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−↋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0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232 L 0.55963 -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813992" y="2200436"/>
            <a:ext cx="875449" cy="3333248"/>
            <a:chOff x="7646578" y="2181068"/>
            <a:chExt cx="875449" cy="3333248"/>
          </a:xfrm>
        </p:grpSpPr>
        <p:sp>
          <p:nvSpPr>
            <p:cNvPr id="117" name="Content Placeholder 2"/>
            <p:cNvSpPr txBox="1">
              <a:spLocks/>
            </p:cNvSpPr>
            <p:nvPr/>
          </p:nvSpPr>
          <p:spPr>
            <a:xfrm>
              <a:off x="7646578" y="218106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un</a:t>
              </a:r>
            </a:p>
          </p:txBody>
        </p:sp>
        <p:sp>
          <p:nvSpPr>
            <p:cNvPr id="118" name="Content Placeholder 2"/>
            <p:cNvSpPr txBox="1">
              <a:spLocks/>
            </p:cNvSpPr>
            <p:nvPr/>
          </p:nvSpPr>
          <p:spPr>
            <a:xfrm>
              <a:off x="7648929" y="2493297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bi</a:t>
              </a:r>
            </a:p>
          </p:txBody>
        </p:sp>
        <p:sp>
          <p:nvSpPr>
            <p:cNvPr id="119" name="Content Placeholder 2"/>
            <p:cNvSpPr txBox="1">
              <a:spLocks/>
            </p:cNvSpPr>
            <p:nvPr/>
          </p:nvSpPr>
          <p:spPr>
            <a:xfrm>
              <a:off x="7648929" y="280705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tri</a:t>
              </a:r>
            </a:p>
          </p:txBody>
        </p:sp>
        <p:sp>
          <p:nvSpPr>
            <p:cNvPr id="120" name="Content Placeholder 2"/>
            <p:cNvSpPr txBox="1">
              <a:spLocks/>
            </p:cNvSpPr>
            <p:nvPr/>
          </p:nvSpPr>
          <p:spPr>
            <a:xfrm>
              <a:off x="7648929" y="312557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quad</a:t>
              </a:r>
            </a:p>
          </p:txBody>
        </p:sp>
        <p:sp>
          <p:nvSpPr>
            <p:cNvPr id="121" name="Content Placeholder 2"/>
            <p:cNvSpPr txBox="1">
              <a:spLocks/>
            </p:cNvSpPr>
            <p:nvPr/>
          </p:nvSpPr>
          <p:spPr>
            <a:xfrm>
              <a:off x="7648929" y="3444273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pent</a:t>
              </a:r>
            </a:p>
          </p:txBody>
        </p:sp>
        <p:sp>
          <p:nvSpPr>
            <p:cNvPr id="133" name="Content Placeholder 2"/>
            <p:cNvSpPr txBox="1">
              <a:spLocks/>
            </p:cNvSpPr>
            <p:nvPr/>
          </p:nvSpPr>
          <p:spPr>
            <a:xfrm>
              <a:off x="7648929" y="375650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hex</a:t>
              </a:r>
            </a:p>
          </p:txBody>
        </p:sp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7648929" y="4078257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sept</a:t>
              </a:r>
            </a:p>
          </p:txBody>
        </p:sp>
        <p:sp>
          <p:nvSpPr>
            <p:cNvPr id="135" name="Content Placeholder 2"/>
            <p:cNvSpPr txBox="1">
              <a:spLocks/>
            </p:cNvSpPr>
            <p:nvPr/>
          </p:nvSpPr>
          <p:spPr>
            <a:xfrm>
              <a:off x="7648929" y="439048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oct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36" name="Content Placeholder 2"/>
            <p:cNvSpPr txBox="1">
              <a:spLocks/>
            </p:cNvSpPr>
            <p:nvPr/>
          </p:nvSpPr>
          <p:spPr>
            <a:xfrm>
              <a:off x="7648929" y="4712241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enn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37" name="Content Placeholder 2"/>
            <p:cNvSpPr txBox="1">
              <a:spLocks/>
            </p:cNvSpPr>
            <p:nvPr/>
          </p:nvSpPr>
          <p:spPr>
            <a:xfrm>
              <a:off x="7648929" y="5031915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dec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38" name="Content Placeholder 2"/>
            <p:cNvSpPr txBox="1">
              <a:spLocks/>
            </p:cNvSpPr>
            <p:nvPr/>
          </p:nvSpPr>
          <p:spPr>
            <a:xfrm>
              <a:off x="7648929" y="5336699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lev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3962399" y="344588"/>
            <a:ext cx="7333129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Systematic </a:t>
            </a:r>
            <a:r>
              <a:rPr lang="en-US" sz="4000" b="1" dirty="0" err="1">
                <a:solidFill>
                  <a:srgbClr val="00B050"/>
                </a:solidFill>
              </a:rPr>
              <a:t>Dozenal</a:t>
            </a:r>
            <a:r>
              <a:rPr lang="en-US" sz="4000" b="1" dirty="0">
                <a:solidFill>
                  <a:srgbClr val="00B050"/>
                </a:solidFill>
              </a:rPr>
              <a:t> Nomenclature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6" y="344588"/>
            <a:ext cx="2992324" cy="6593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uses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822439" y="18640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nil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14819" y="219630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816089" y="2510125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816089" y="282419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814819" y="314271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816089" y="34617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816089" y="377555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816089" y="4098895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816089" y="4409537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816089" y="47297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816089" y="505255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816089" y="535733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295914" y="18640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 =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295914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292866" y="24980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89818" y="28150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86770" y="31320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283722" y="34490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280674" y="37660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277626" y="40830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80928" y="44000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71530" y="47170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268482" y="503399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265434" y="535098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b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ℓ</a:t>
            </a: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=</a:t>
            </a:r>
            <a:endParaRPr lang="en-US" sz="1600" b="1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1806456" y="187630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1806456" y="21932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803408" y="251028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2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800360" y="28272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1797312" y="31442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4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1794264" y="34612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5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1791216" y="37782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6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1788168" y="40952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7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791470" y="44122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8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4" name="Content Placeholder 2"/>
          <p:cNvSpPr txBox="1">
            <a:spLocks/>
          </p:cNvSpPr>
          <p:nvPr/>
        </p:nvSpPr>
        <p:spPr>
          <a:xfrm>
            <a:off x="1782072" y="47292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1779024" y="50462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↊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1775976" y="53632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↋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3020" y="1087586"/>
            <a:ext cx="965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All we need for positive powers is a syllable contrasting with -</a:t>
            </a:r>
            <a:r>
              <a:rPr lang="en-US" sz="2800" dirty="0" err="1"/>
              <a:t>cia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8519676" y="2181068"/>
            <a:ext cx="873098" cy="3334837"/>
            <a:chOff x="8519676" y="2181068"/>
            <a:chExt cx="873098" cy="3334837"/>
          </a:xfrm>
        </p:grpSpPr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8519676" y="218106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8519676" y="249171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62" name="Content Placeholder 2"/>
            <p:cNvSpPr txBox="1">
              <a:spLocks/>
            </p:cNvSpPr>
            <p:nvPr/>
          </p:nvSpPr>
          <p:spPr>
            <a:xfrm>
              <a:off x="8519676" y="2807053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63" name="Content Placeholder 2"/>
            <p:cNvSpPr txBox="1">
              <a:spLocks/>
            </p:cNvSpPr>
            <p:nvPr/>
          </p:nvSpPr>
          <p:spPr>
            <a:xfrm>
              <a:off x="8519676" y="312239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64" name="Content Placeholder 2"/>
            <p:cNvSpPr txBox="1">
              <a:spLocks/>
            </p:cNvSpPr>
            <p:nvPr/>
          </p:nvSpPr>
          <p:spPr>
            <a:xfrm>
              <a:off x="8519676" y="344091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87" name="Content Placeholder 2"/>
            <p:cNvSpPr txBox="1">
              <a:spLocks/>
            </p:cNvSpPr>
            <p:nvPr/>
          </p:nvSpPr>
          <p:spPr>
            <a:xfrm>
              <a:off x="8519676" y="375943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88" name="Content Placeholder 2"/>
            <p:cNvSpPr txBox="1">
              <a:spLocks/>
            </p:cNvSpPr>
            <p:nvPr/>
          </p:nvSpPr>
          <p:spPr>
            <a:xfrm>
              <a:off x="8519676" y="407795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89" name="Content Placeholder 2"/>
            <p:cNvSpPr txBox="1">
              <a:spLocks/>
            </p:cNvSpPr>
            <p:nvPr/>
          </p:nvSpPr>
          <p:spPr>
            <a:xfrm>
              <a:off x="8519676" y="439011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90" name="Content Placeholder 2"/>
            <p:cNvSpPr txBox="1">
              <a:spLocks/>
            </p:cNvSpPr>
            <p:nvPr/>
          </p:nvSpPr>
          <p:spPr>
            <a:xfrm>
              <a:off x="8519676" y="470863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91" name="Content Placeholder 2"/>
            <p:cNvSpPr txBox="1">
              <a:spLocks/>
            </p:cNvSpPr>
            <p:nvPr/>
          </p:nvSpPr>
          <p:spPr>
            <a:xfrm>
              <a:off x="8519676" y="503350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94" name="Content Placeholder 2"/>
            <p:cNvSpPr txBox="1">
              <a:spLocks/>
            </p:cNvSpPr>
            <p:nvPr/>
          </p:nvSpPr>
          <p:spPr>
            <a:xfrm>
              <a:off x="8519676" y="53382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46578" y="2181068"/>
            <a:ext cx="875449" cy="3333248"/>
            <a:chOff x="7646578" y="2181068"/>
            <a:chExt cx="875449" cy="3333248"/>
          </a:xfrm>
        </p:grpSpPr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7646578" y="218106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un</a:t>
              </a:r>
            </a:p>
          </p:txBody>
        </p: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7648929" y="2493297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bi</a:t>
              </a:r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7648929" y="280705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tri</a:t>
              </a:r>
            </a:p>
          </p:txBody>
        </p:sp>
        <p:sp>
          <p:nvSpPr>
            <p:cNvPr id="92" name="Content Placeholder 2"/>
            <p:cNvSpPr txBox="1">
              <a:spLocks/>
            </p:cNvSpPr>
            <p:nvPr/>
          </p:nvSpPr>
          <p:spPr>
            <a:xfrm>
              <a:off x="7648929" y="312557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quad</a:t>
              </a:r>
            </a:p>
          </p:txBody>
        </p:sp>
        <p:sp>
          <p:nvSpPr>
            <p:cNvPr id="93" name="Content Placeholder 2"/>
            <p:cNvSpPr txBox="1">
              <a:spLocks/>
            </p:cNvSpPr>
            <p:nvPr/>
          </p:nvSpPr>
          <p:spPr>
            <a:xfrm>
              <a:off x="7648929" y="3444273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pent</a:t>
              </a:r>
            </a:p>
          </p:txBody>
        </p:sp>
        <p:sp>
          <p:nvSpPr>
            <p:cNvPr id="95" name="Content Placeholder 2"/>
            <p:cNvSpPr txBox="1">
              <a:spLocks/>
            </p:cNvSpPr>
            <p:nvPr/>
          </p:nvSpPr>
          <p:spPr>
            <a:xfrm>
              <a:off x="7648929" y="375650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hex</a:t>
              </a:r>
            </a:p>
          </p:txBody>
        </p:sp>
        <p:sp>
          <p:nvSpPr>
            <p:cNvPr id="96" name="Content Placeholder 2"/>
            <p:cNvSpPr txBox="1">
              <a:spLocks/>
            </p:cNvSpPr>
            <p:nvPr/>
          </p:nvSpPr>
          <p:spPr>
            <a:xfrm>
              <a:off x="7648929" y="4078257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sept</a:t>
              </a: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>
            <a:xfrm>
              <a:off x="7648929" y="439048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oct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98" name="Content Placeholder 2"/>
            <p:cNvSpPr txBox="1">
              <a:spLocks/>
            </p:cNvSpPr>
            <p:nvPr/>
          </p:nvSpPr>
          <p:spPr>
            <a:xfrm>
              <a:off x="7648929" y="4712241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enn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99" name="Content Placeholder 2"/>
            <p:cNvSpPr txBox="1">
              <a:spLocks/>
            </p:cNvSpPr>
            <p:nvPr/>
          </p:nvSpPr>
          <p:spPr>
            <a:xfrm>
              <a:off x="7648929" y="5031915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dec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00" name="Content Placeholder 2"/>
            <p:cNvSpPr txBox="1">
              <a:spLocks/>
            </p:cNvSpPr>
            <p:nvPr/>
          </p:nvSpPr>
          <p:spPr>
            <a:xfrm>
              <a:off x="7648929" y="5336699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lev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77816" y="2193292"/>
            <a:ext cx="886439" cy="3322613"/>
            <a:chOff x="8877816" y="2193292"/>
            <a:chExt cx="886439" cy="3322613"/>
          </a:xfrm>
        </p:grpSpPr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8877816" y="219329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−1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23" name="Content Placeholder 2"/>
            <p:cNvSpPr txBox="1">
              <a:spLocks/>
            </p:cNvSpPr>
            <p:nvPr/>
          </p:nvSpPr>
          <p:spPr>
            <a:xfrm>
              <a:off x="8891157" y="249171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−2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24" name="Content Placeholder 2"/>
            <p:cNvSpPr txBox="1">
              <a:spLocks/>
            </p:cNvSpPr>
            <p:nvPr/>
          </p:nvSpPr>
          <p:spPr>
            <a:xfrm>
              <a:off x="8891157" y="2807053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−3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25" name="Content Placeholder 2"/>
            <p:cNvSpPr txBox="1">
              <a:spLocks/>
            </p:cNvSpPr>
            <p:nvPr/>
          </p:nvSpPr>
          <p:spPr>
            <a:xfrm>
              <a:off x="8891157" y="312239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−4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26" name="Content Placeholder 2"/>
            <p:cNvSpPr txBox="1">
              <a:spLocks/>
            </p:cNvSpPr>
            <p:nvPr/>
          </p:nvSpPr>
          <p:spPr>
            <a:xfrm>
              <a:off x="8891157" y="344091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−5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27" name="Content Placeholder 2"/>
            <p:cNvSpPr txBox="1">
              <a:spLocks/>
            </p:cNvSpPr>
            <p:nvPr/>
          </p:nvSpPr>
          <p:spPr>
            <a:xfrm>
              <a:off x="8891157" y="375943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−6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28" name="Content Placeholder 2"/>
            <p:cNvSpPr txBox="1">
              <a:spLocks/>
            </p:cNvSpPr>
            <p:nvPr/>
          </p:nvSpPr>
          <p:spPr>
            <a:xfrm>
              <a:off x="8891157" y="407795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−7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29" name="Content Placeholder 2"/>
            <p:cNvSpPr txBox="1">
              <a:spLocks/>
            </p:cNvSpPr>
            <p:nvPr/>
          </p:nvSpPr>
          <p:spPr>
            <a:xfrm>
              <a:off x="8891157" y="439011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−8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30" name="Content Placeholder 2"/>
            <p:cNvSpPr txBox="1">
              <a:spLocks/>
            </p:cNvSpPr>
            <p:nvPr/>
          </p:nvSpPr>
          <p:spPr>
            <a:xfrm>
              <a:off x="8891157" y="470863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−9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31" name="Content Placeholder 2"/>
            <p:cNvSpPr txBox="1">
              <a:spLocks/>
            </p:cNvSpPr>
            <p:nvPr/>
          </p:nvSpPr>
          <p:spPr>
            <a:xfrm>
              <a:off x="8891157" y="503350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−↊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32" name="Content Placeholder 2"/>
            <p:cNvSpPr txBox="1">
              <a:spLocks/>
            </p:cNvSpPr>
            <p:nvPr/>
          </p:nvSpPr>
          <p:spPr>
            <a:xfrm>
              <a:off x="8891157" y="53382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−↋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004062" y="2193292"/>
            <a:ext cx="873098" cy="3334837"/>
            <a:chOff x="8519676" y="2181068"/>
            <a:chExt cx="873098" cy="3334837"/>
          </a:xfrm>
        </p:grpSpPr>
        <p:sp>
          <p:nvSpPr>
            <p:cNvPr id="140" name="Content Placeholder 2"/>
            <p:cNvSpPr txBox="1">
              <a:spLocks/>
            </p:cNvSpPr>
            <p:nvPr/>
          </p:nvSpPr>
          <p:spPr>
            <a:xfrm>
              <a:off x="8519676" y="218106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41" name="Content Placeholder 2"/>
            <p:cNvSpPr txBox="1">
              <a:spLocks/>
            </p:cNvSpPr>
            <p:nvPr/>
          </p:nvSpPr>
          <p:spPr>
            <a:xfrm>
              <a:off x="8519676" y="249171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42" name="Content Placeholder 2"/>
            <p:cNvSpPr txBox="1">
              <a:spLocks/>
            </p:cNvSpPr>
            <p:nvPr/>
          </p:nvSpPr>
          <p:spPr>
            <a:xfrm>
              <a:off x="8519676" y="2807053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43" name="Content Placeholder 2"/>
            <p:cNvSpPr txBox="1">
              <a:spLocks/>
            </p:cNvSpPr>
            <p:nvPr/>
          </p:nvSpPr>
          <p:spPr>
            <a:xfrm>
              <a:off x="8519676" y="312239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44" name="Content Placeholder 2"/>
            <p:cNvSpPr txBox="1">
              <a:spLocks/>
            </p:cNvSpPr>
            <p:nvPr/>
          </p:nvSpPr>
          <p:spPr>
            <a:xfrm>
              <a:off x="8519676" y="344091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45" name="Content Placeholder 2"/>
            <p:cNvSpPr txBox="1">
              <a:spLocks/>
            </p:cNvSpPr>
            <p:nvPr/>
          </p:nvSpPr>
          <p:spPr>
            <a:xfrm>
              <a:off x="8519676" y="375943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46" name="Content Placeholder 2"/>
            <p:cNvSpPr txBox="1">
              <a:spLocks/>
            </p:cNvSpPr>
            <p:nvPr/>
          </p:nvSpPr>
          <p:spPr>
            <a:xfrm>
              <a:off x="8519676" y="407795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47" name="Content Placeholder 2"/>
            <p:cNvSpPr txBox="1">
              <a:spLocks/>
            </p:cNvSpPr>
            <p:nvPr/>
          </p:nvSpPr>
          <p:spPr>
            <a:xfrm>
              <a:off x="8519676" y="439011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48" name="Content Placeholder 2"/>
            <p:cNvSpPr txBox="1">
              <a:spLocks/>
            </p:cNvSpPr>
            <p:nvPr/>
          </p:nvSpPr>
          <p:spPr>
            <a:xfrm>
              <a:off x="8519676" y="470863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49" name="Content Placeholder 2"/>
            <p:cNvSpPr txBox="1">
              <a:spLocks/>
            </p:cNvSpPr>
            <p:nvPr/>
          </p:nvSpPr>
          <p:spPr>
            <a:xfrm>
              <a:off x="8519676" y="503350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50" name="Content Placeholder 2"/>
            <p:cNvSpPr txBox="1">
              <a:spLocks/>
            </p:cNvSpPr>
            <p:nvPr/>
          </p:nvSpPr>
          <p:spPr>
            <a:xfrm>
              <a:off x="8519676" y="53382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436051" y="2218216"/>
            <a:ext cx="886439" cy="3322613"/>
            <a:chOff x="8877816" y="2193292"/>
            <a:chExt cx="886439" cy="3322613"/>
          </a:xfrm>
        </p:grpSpPr>
        <p:sp>
          <p:nvSpPr>
            <p:cNvPr id="152" name="Content Placeholder 2"/>
            <p:cNvSpPr txBox="1">
              <a:spLocks/>
            </p:cNvSpPr>
            <p:nvPr/>
          </p:nvSpPr>
          <p:spPr>
            <a:xfrm>
              <a:off x="8877816" y="219329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+1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53" name="Content Placeholder 2"/>
            <p:cNvSpPr txBox="1">
              <a:spLocks/>
            </p:cNvSpPr>
            <p:nvPr/>
          </p:nvSpPr>
          <p:spPr>
            <a:xfrm>
              <a:off x="8891157" y="249171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+2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54" name="Content Placeholder 2"/>
            <p:cNvSpPr txBox="1">
              <a:spLocks/>
            </p:cNvSpPr>
            <p:nvPr/>
          </p:nvSpPr>
          <p:spPr>
            <a:xfrm>
              <a:off x="8891157" y="2807053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+3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55" name="Content Placeholder 2"/>
            <p:cNvSpPr txBox="1">
              <a:spLocks/>
            </p:cNvSpPr>
            <p:nvPr/>
          </p:nvSpPr>
          <p:spPr>
            <a:xfrm>
              <a:off x="8891157" y="312239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+4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56" name="Content Placeholder 2"/>
            <p:cNvSpPr txBox="1">
              <a:spLocks/>
            </p:cNvSpPr>
            <p:nvPr/>
          </p:nvSpPr>
          <p:spPr>
            <a:xfrm>
              <a:off x="8891157" y="344091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+5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57" name="Content Placeholder 2"/>
            <p:cNvSpPr txBox="1">
              <a:spLocks/>
            </p:cNvSpPr>
            <p:nvPr/>
          </p:nvSpPr>
          <p:spPr>
            <a:xfrm>
              <a:off x="8891157" y="375943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+6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58" name="Content Placeholder 2"/>
            <p:cNvSpPr txBox="1">
              <a:spLocks/>
            </p:cNvSpPr>
            <p:nvPr/>
          </p:nvSpPr>
          <p:spPr>
            <a:xfrm>
              <a:off x="8891157" y="407795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+7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59" name="Content Placeholder 2"/>
            <p:cNvSpPr txBox="1">
              <a:spLocks/>
            </p:cNvSpPr>
            <p:nvPr/>
          </p:nvSpPr>
          <p:spPr>
            <a:xfrm>
              <a:off x="8891157" y="439011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+8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60" name="Content Placeholder 2"/>
            <p:cNvSpPr txBox="1">
              <a:spLocks/>
            </p:cNvSpPr>
            <p:nvPr/>
          </p:nvSpPr>
          <p:spPr>
            <a:xfrm>
              <a:off x="8891157" y="470863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+9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61" name="Content Placeholder 2"/>
            <p:cNvSpPr txBox="1">
              <a:spLocks/>
            </p:cNvSpPr>
            <p:nvPr/>
          </p:nvSpPr>
          <p:spPr>
            <a:xfrm>
              <a:off x="8891157" y="503350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+↊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62" name="Content Placeholder 2"/>
            <p:cNvSpPr txBox="1">
              <a:spLocks/>
            </p:cNvSpPr>
            <p:nvPr/>
          </p:nvSpPr>
          <p:spPr>
            <a:xfrm>
              <a:off x="8891157" y="53382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+↋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1150724" y="5921788"/>
            <a:ext cx="965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-qua strongly contrasts hard vs soft C, and W versus Y glide</a:t>
            </a:r>
          </a:p>
        </p:txBody>
      </p:sp>
    </p:spTree>
    <p:extLst>
      <p:ext uri="{BB962C8B-B14F-4D97-AF65-F5344CB8AC3E}">
        <p14:creationId xmlns:p14="http://schemas.microsoft.com/office/powerpoint/2010/main" val="137662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116 L 0.2717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 txBox="1">
            <a:spLocks/>
          </p:cNvSpPr>
          <p:nvPr/>
        </p:nvSpPr>
        <p:spPr>
          <a:xfrm>
            <a:off x="822439" y="18640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nil</a:t>
            </a:r>
          </a:p>
        </p:txBody>
      </p:sp>
      <p:sp>
        <p:nvSpPr>
          <p:cNvPr id="117" name="Content Placeholder 2"/>
          <p:cNvSpPr txBox="1">
            <a:spLocks/>
          </p:cNvSpPr>
          <p:nvPr/>
        </p:nvSpPr>
        <p:spPr>
          <a:xfrm>
            <a:off x="813992" y="22004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</a:p>
        </p:txBody>
      </p:sp>
      <p:sp>
        <p:nvSpPr>
          <p:cNvPr id="118" name="Content Placeholder 2"/>
          <p:cNvSpPr txBox="1">
            <a:spLocks/>
          </p:cNvSpPr>
          <p:nvPr/>
        </p:nvSpPr>
        <p:spPr>
          <a:xfrm>
            <a:off x="816343" y="2512665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</a:t>
            </a:r>
          </a:p>
        </p:txBody>
      </p:sp>
      <p:sp>
        <p:nvSpPr>
          <p:cNvPr id="119" name="Content Placeholder 2"/>
          <p:cNvSpPr txBox="1">
            <a:spLocks/>
          </p:cNvSpPr>
          <p:nvPr/>
        </p:nvSpPr>
        <p:spPr>
          <a:xfrm>
            <a:off x="816343" y="28264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</a:t>
            </a:r>
          </a:p>
        </p:txBody>
      </p:sp>
      <p:sp>
        <p:nvSpPr>
          <p:cNvPr id="120" name="Content Placeholder 2"/>
          <p:cNvSpPr txBox="1">
            <a:spLocks/>
          </p:cNvSpPr>
          <p:nvPr/>
        </p:nvSpPr>
        <p:spPr>
          <a:xfrm>
            <a:off x="816343" y="314493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</a:t>
            </a: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816343" y="3463641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</a:t>
            </a:r>
          </a:p>
        </p:txBody>
      </p:sp>
      <p:sp>
        <p:nvSpPr>
          <p:cNvPr id="133" name="Content Placeholder 2"/>
          <p:cNvSpPr txBox="1">
            <a:spLocks/>
          </p:cNvSpPr>
          <p:nvPr/>
        </p:nvSpPr>
        <p:spPr>
          <a:xfrm>
            <a:off x="816343" y="377587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</a:t>
            </a:r>
          </a:p>
        </p:txBody>
      </p:sp>
      <p:sp>
        <p:nvSpPr>
          <p:cNvPr id="134" name="Content Placeholder 2"/>
          <p:cNvSpPr txBox="1">
            <a:spLocks/>
          </p:cNvSpPr>
          <p:nvPr/>
        </p:nvSpPr>
        <p:spPr>
          <a:xfrm>
            <a:off x="816343" y="4097625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</a:t>
            </a:r>
          </a:p>
        </p:txBody>
      </p:sp>
      <p:sp>
        <p:nvSpPr>
          <p:cNvPr id="135" name="Content Placeholder 2"/>
          <p:cNvSpPr txBox="1">
            <a:spLocks/>
          </p:cNvSpPr>
          <p:nvPr/>
        </p:nvSpPr>
        <p:spPr>
          <a:xfrm>
            <a:off x="816343" y="440985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6" name="Content Placeholder 2"/>
          <p:cNvSpPr txBox="1">
            <a:spLocks/>
          </p:cNvSpPr>
          <p:nvPr/>
        </p:nvSpPr>
        <p:spPr>
          <a:xfrm>
            <a:off x="816343" y="4731609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7" name="Content Placeholder 2"/>
          <p:cNvSpPr txBox="1">
            <a:spLocks/>
          </p:cNvSpPr>
          <p:nvPr/>
        </p:nvSpPr>
        <p:spPr>
          <a:xfrm>
            <a:off x="816343" y="505128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8" name="Content Placeholder 2"/>
          <p:cNvSpPr txBox="1">
            <a:spLocks/>
          </p:cNvSpPr>
          <p:nvPr/>
        </p:nvSpPr>
        <p:spPr>
          <a:xfrm>
            <a:off x="816343" y="5356067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62399" y="344588"/>
            <a:ext cx="7333129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Systematic </a:t>
            </a:r>
            <a:r>
              <a:rPr lang="en-US" sz="4000" b="1" dirty="0" err="1">
                <a:solidFill>
                  <a:srgbClr val="00B050"/>
                </a:solidFill>
              </a:rPr>
              <a:t>Dozenal</a:t>
            </a:r>
            <a:r>
              <a:rPr lang="en-US" sz="4000" b="1" dirty="0">
                <a:solidFill>
                  <a:srgbClr val="00B050"/>
                </a:solidFill>
              </a:rPr>
              <a:t> Nomenclature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6" y="344588"/>
            <a:ext cx="2992324" cy="6593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uses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122374" y="219154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123644" y="250536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4123644" y="28194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4122374" y="313795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4123644" y="345697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123644" y="3770791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123644" y="409413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123644" y="4404775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4123644" y="472494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123644" y="50477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4123644" y="53525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295914" y="18640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 =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295914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292866" y="24980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89818" y="28150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86770" y="31320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283722" y="34490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280674" y="37660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277626" y="40830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80928" y="44000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71530" y="47170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268482" y="503399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265434" y="535098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b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ℓ</a:t>
            </a: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=</a:t>
            </a:r>
            <a:endParaRPr lang="en-US" sz="1600" b="1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1806456" y="187630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1806456" y="21932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803408" y="251028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2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800360" y="28272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1797312" y="31442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4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1794264" y="34612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5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1791216" y="37782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6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1788168" y="40952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7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791470" y="44122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8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4" name="Content Placeholder 2"/>
          <p:cNvSpPr txBox="1">
            <a:spLocks/>
          </p:cNvSpPr>
          <p:nvPr/>
        </p:nvSpPr>
        <p:spPr>
          <a:xfrm>
            <a:off x="1782072" y="47292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1779024" y="50462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↊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1775976" y="53632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↋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3020" y="1087586"/>
            <a:ext cx="965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To provide abbreviations for these powers…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8519676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8519676" y="249171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8519676" y="280705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8519676" y="312239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8519676" y="344091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8519676" y="375943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8519676" y="407795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8519676" y="439011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8519676" y="47086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8519676" y="50335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4" name="Content Placeholder 2"/>
          <p:cNvSpPr txBox="1">
            <a:spLocks/>
          </p:cNvSpPr>
          <p:nvPr/>
        </p:nvSpPr>
        <p:spPr>
          <a:xfrm>
            <a:off x="8519676" y="533828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646578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7648929" y="2493297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7648929" y="28070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</a:t>
            </a:r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7648929" y="312557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</a:t>
            </a:r>
          </a:p>
        </p:txBody>
      </p:sp>
      <p:sp>
        <p:nvSpPr>
          <p:cNvPr id="93" name="Content Placeholder 2"/>
          <p:cNvSpPr txBox="1">
            <a:spLocks/>
          </p:cNvSpPr>
          <p:nvPr/>
        </p:nvSpPr>
        <p:spPr>
          <a:xfrm>
            <a:off x="7648929" y="344427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</a:t>
            </a: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7648929" y="375650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</a:t>
            </a:r>
          </a:p>
        </p:txBody>
      </p:sp>
      <p:sp>
        <p:nvSpPr>
          <p:cNvPr id="96" name="Content Placeholder 2"/>
          <p:cNvSpPr txBox="1">
            <a:spLocks/>
          </p:cNvSpPr>
          <p:nvPr/>
        </p:nvSpPr>
        <p:spPr>
          <a:xfrm>
            <a:off x="7648929" y="4078257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</a:t>
            </a:r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7648929" y="439048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8" name="Content Placeholder 2"/>
          <p:cNvSpPr txBox="1">
            <a:spLocks/>
          </p:cNvSpPr>
          <p:nvPr/>
        </p:nvSpPr>
        <p:spPr>
          <a:xfrm>
            <a:off x="7648929" y="4712241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7648929" y="5031915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7648929" y="5336699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877816" y="21932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−1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3" name="Content Placeholder 2"/>
          <p:cNvSpPr txBox="1">
            <a:spLocks/>
          </p:cNvSpPr>
          <p:nvPr/>
        </p:nvSpPr>
        <p:spPr>
          <a:xfrm>
            <a:off x="8891157" y="249171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−2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8891157" y="280705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−3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5" name="Content Placeholder 2"/>
          <p:cNvSpPr txBox="1">
            <a:spLocks/>
          </p:cNvSpPr>
          <p:nvPr/>
        </p:nvSpPr>
        <p:spPr>
          <a:xfrm>
            <a:off x="8891157" y="312239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−4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6" name="Content Placeholder 2"/>
          <p:cNvSpPr txBox="1">
            <a:spLocks/>
          </p:cNvSpPr>
          <p:nvPr/>
        </p:nvSpPr>
        <p:spPr>
          <a:xfrm>
            <a:off x="8891157" y="344091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−5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7" name="Content Placeholder 2"/>
          <p:cNvSpPr txBox="1">
            <a:spLocks/>
          </p:cNvSpPr>
          <p:nvPr/>
        </p:nvSpPr>
        <p:spPr>
          <a:xfrm>
            <a:off x="8891157" y="375943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−6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8" name="Content Placeholder 2"/>
          <p:cNvSpPr txBox="1">
            <a:spLocks/>
          </p:cNvSpPr>
          <p:nvPr/>
        </p:nvSpPr>
        <p:spPr>
          <a:xfrm>
            <a:off x="8891157" y="407795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−7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9" name="Content Placeholder 2"/>
          <p:cNvSpPr txBox="1">
            <a:spLocks/>
          </p:cNvSpPr>
          <p:nvPr/>
        </p:nvSpPr>
        <p:spPr>
          <a:xfrm>
            <a:off x="8891157" y="439011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−8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0" name="Content Placeholder 2"/>
          <p:cNvSpPr txBox="1">
            <a:spLocks/>
          </p:cNvSpPr>
          <p:nvPr/>
        </p:nvSpPr>
        <p:spPr>
          <a:xfrm>
            <a:off x="8891157" y="47086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−9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1" name="Content Placeholder 2"/>
          <p:cNvSpPr txBox="1">
            <a:spLocks/>
          </p:cNvSpPr>
          <p:nvPr/>
        </p:nvSpPr>
        <p:spPr>
          <a:xfrm>
            <a:off x="8891157" y="50335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−↊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2" name="Content Placeholder 2"/>
          <p:cNvSpPr txBox="1">
            <a:spLocks/>
          </p:cNvSpPr>
          <p:nvPr/>
        </p:nvSpPr>
        <p:spPr>
          <a:xfrm>
            <a:off x="8891157" y="533828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−↋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0" name="Content Placeholder 2"/>
          <p:cNvSpPr txBox="1">
            <a:spLocks/>
          </p:cNvSpPr>
          <p:nvPr/>
        </p:nvSpPr>
        <p:spPr>
          <a:xfrm>
            <a:off x="5004062" y="21932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1" name="Content Placeholder 2"/>
          <p:cNvSpPr txBox="1">
            <a:spLocks/>
          </p:cNvSpPr>
          <p:nvPr/>
        </p:nvSpPr>
        <p:spPr>
          <a:xfrm>
            <a:off x="5004062" y="250393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2" name="Content Placeholder 2"/>
          <p:cNvSpPr txBox="1">
            <a:spLocks/>
          </p:cNvSpPr>
          <p:nvPr/>
        </p:nvSpPr>
        <p:spPr>
          <a:xfrm>
            <a:off x="5004062" y="2819277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3" name="Content Placeholder 2"/>
          <p:cNvSpPr txBox="1">
            <a:spLocks/>
          </p:cNvSpPr>
          <p:nvPr/>
        </p:nvSpPr>
        <p:spPr>
          <a:xfrm>
            <a:off x="5004062" y="31346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4" name="Content Placeholder 2"/>
          <p:cNvSpPr txBox="1">
            <a:spLocks/>
          </p:cNvSpPr>
          <p:nvPr/>
        </p:nvSpPr>
        <p:spPr>
          <a:xfrm>
            <a:off x="5004062" y="345313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5" name="Content Placeholder 2"/>
          <p:cNvSpPr txBox="1">
            <a:spLocks/>
          </p:cNvSpPr>
          <p:nvPr/>
        </p:nvSpPr>
        <p:spPr>
          <a:xfrm>
            <a:off x="5004062" y="377165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6" name="Content Placeholder 2"/>
          <p:cNvSpPr txBox="1">
            <a:spLocks/>
          </p:cNvSpPr>
          <p:nvPr/>
        </p:nvSpPr>
        <p:spPr>
          <a:xfrm>
            <a:off x="5004062" y="409017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7" name="Content Placeholder 2"/>
          <p:cNvSpPr txBox="1">
            <a:spLocks/>
          </p:cNvSpPr>
          <p:nvPr/>
        </p:nvSpPr>
        <p:spPr>
          <a:xfrm>
            <a:off x="5004062" y="440234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8" name="Content Placeholder 2"/>
          <p:cNvSpPr txBox="1">
            <a:spLocks/>
          </p:cNvSpPr>
          <p:nvPr/>
        </p:nvSpPr>
        <p:spPr>
          <a:xfrm>
            <a:off x="5004062" y="47208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9" name="Content Placeholder 2"/>
          <p:cNvSpPr txBox="1">
            <a:spLocks/>
          </p:cNvSpPr>
          <p:nvPr/>
        </p:nvSpPr>
        <p:spPr>
          <a:xfrm>
            <a:off x="5004062" y="50457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0" name="Content Placeholder 2"/>
          <p:cNvSpPr txBox="1">
            <a:spLocks/>
          </p:cNvSpPr>
          <p:nvPr/>
        </p:nvSpPr>
        <p:spPr>
          <a:xfrm>
            <a:off x="5004062" y="53505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2" name="Content Placeholder 2"/>
          <p:cNvSpPr txBox="1">
            <a:spLocks/>
          </p:cNvSpPr>
          <p:nvPr/>
        </p:nvSpPr>
        <p:spPr>
          <a:xfrm>
            <a:off x="5436051" y="221821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+1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Content Placeholder 2"/>
          <p:cNvSpPr txBox="1">
            <a:spLocks/>
          </p:cNvSpPr>
          <p:nvPr/>
        </p:nvSpPr>
        <p:spPr>
          <a:xfrm>
            <a:off x="5449392" y="251663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+2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4" name="Content Placeholder 2"/>
          <p:cNvSpPr txBox="1">
            <a:spLocks/>
          </p:cNvSpPr>
          <p:nvPr/>
        </p:nvSpPr>
        <p:spPr>
          <a:xfrm>
            <a:off x="5449392" y="2831977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+3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5" name="Content Placeholder 2"/>
          <p:cNvSpPr txBox="1">
            <a:spLocks/>
          </p:cNvSpPr>
          <p:nvPr/>
        </p:nvSpPr>
        <p:spPr>
          <a:xfrm>
            <a:off x="5449392" y="31473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+4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6" name="Content Placeholder 2"/>
          <p:cNvSpPr txBox="1">
            <a:spLocks/>
          </p:cNvSpPr>
          <p:nvPr/>
        </p:nvSpPr>
        <p:spPr>
          <a:xfrm>
            <a:off x="5449392" y="346583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+5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7" name="Content Placeholder 2"/>
          <p:cNvSpPr txBox="1">
            <a:spLocks/>
          </p:cNvSpPr>
          <p:nvPr/>
        </p:nvSpPr>
        <p:spPr>
          <a:xfrm>
            <a:off x="5449392" y="378435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+6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8" name="Content Placeholder 2"/>
          <p:cNvSpPr txBox="1">
            <a:spLocks/>
          </p:cNvSpPr>
          <p:nvPr/>
        </p:nvSpPr>
        <p:spPr>
          <a:xfrm>
            <a:off x="5449392" y="410287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+7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9" name="Content Placeholder 2"/>
          <p:cNvSpPr txBox="1">
            <a:spLocks/>
          </p:cNvSpPr>
          <p:nvPr/>
        </p:nvSpPr>
        <p:spPr>
          <a:xfrm>
            <a:off x="5449392" y="441504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+8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0" name="Content Placeholder 2"/>
          <p:cNvSpPr txBox="1">
            <a:spLocks/>
          </p:cNvSpPr>
          <p:nvPr/>
        </p:nvSpPr>
        <p:spPr>
          <a:xfrm>
            <a:off x="5449392" y="47335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+9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1" name="Content Placeholder 2"/>
          <p:cNvSpPr txBox="1">
            <a:spLocks/>
          </p:cNvSpPr>
          <p:nvPr/>
        </p:nvSpPr>
        <p:spPr>
          <a:xfrm>
            <a:off x="5449392" y="50584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+↊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2" name="Content Placeholder 2"/>
          <p:cNvSpPr txBox="1">
            <a:spLocks/>
          </p:cNvSpPr>
          <p:nvPr/>
        </p:nvSpPr>
        <p:spPr>
          <a:xfrm>
            <a:off x="5449392" y="53632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+↋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40499" y="2190909"/>
            <a:ext cx="903578" cy="3347537"/>
            <a:chOff x="3540499" y="2190909"/>
            <a:chExt cx="903578" cy="3347537"/>
          </a:xfrm>
        </p:grpSpPr>
        <p:sp>
          <p:nvSpPr>
            <p:cNvPr id="175" name="Content Placeholder 2"/>
            <p:cNvSpPr txBox="1">
              <a:spLocks/>
            </p:cNvSpPr>
            <p:nvPr/>
          </p:nvSpPr>
          <p:spPr>
            <a:xfrm>
              <a:off x="3570979" y="2190909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u↑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76" name="Content Placeholder 2"/>
            <p:cNvSpPr txBox="1">
              <a:spLocks/>
            </p:cNvSpPr>
            <p:nvPr/>
          </p:nvSpPr>
          <p:spPr>
            <a:xfrm>
              <a:off x="3567931" y="2507901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b↑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77" name="Content Placeholder 2"/>
            <p:cNvSpPr txBox="1">
              <a:spLocks/>
            </p:cNvSpPr>
            <p:nvPr/>
          </p:nvSpPr>
          <p:spPr>
            <a:xfrm>
              <a:off x="3564883" y="2824893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t↑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78" name="Content Placeholder 2"/>
            <p:cNvSpPr txBox="1">
              <a:spLocks/>
            </p:cNvSpPr>
            <p:nvPr/>
          </p:nvSpPr>
          <p:spPr>
            <a:xfrm>
              <a:off x="3561835" y="3141885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q↑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79" name="Content Placeholder 2"/>
            <p:cNvSpPr txBox="1">
              <a:spLocks/>
            </p:cNvSpPr>
            <p:nvPr/>
          </p:nvSpPr>
          <p:spPr>
            <a:xfrm>
              <a:off x="3558787" y="3458877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p↑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80" name="Content Placeholder 2"/>
            <p:cNvSpPr txBox="1">
              <a:spLocks/>
            </p:cNvSpPr>
            <p:nvPr/>
          </p:nvSpPr>
          <p:spPr>
            <a:xfrm>
              <a:off x="3555739" y="3775869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h↑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81" name="Content Placeholder 2"/>
            <p:cNvSpPr txBox="1">
              <a:spLocks/>
            </p:cNvSpPr>
            <p:nvPr/>
          </p:nvSpPr>
          <p:spPr>
            <a:xfrm>
              <a:off x="3552691" y="4092861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s↑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82" name="Content Placeholder 2"/>
            <p:cNvSpPr txBox="1">
              <a:spLocks/>
            </p:cNvSpPr>
            <p:nvPr/>
          </p:nvSpPr>
          <p:spPr>
            <a:xfrm>
              <a:off x="3555993" y="4409853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o↑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83" name="Content Placeholder 2"/>
            <p:cNvSpPr txBox="1">
              <a:spLocks/>
            </p:cNvSpPr>
            <p:nvPr/>
          </p:nvSpPr>
          <p:spPr>
            <a:xfrm>
              <a:off x="3546595" y="4726845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e↑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84" name="Content Placeholder 2"/>
            <p:cNvSpPr txBox="1">
              <a:spLocks/>
            </p:cNvSpPr>
            <p:nvPr/>
          </p:nvSpPr>
          <p:spPr>
            <a:xfrm>
              <a:off x="3543547" y="5043837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d↑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85" name="Content Placeholder 2"/>
            <p:cNvSpPr txBox="1">
              <a:spLocks/>
            </p:cNvSpPr>
            <p:nvPr/>
          </p:nvSpPr>
          <p:spPr>
            <a:xfrm>
              <a:off x="3540499" y="5360829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b="1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ℓ</a:t>
              </a: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↑ =</a:t>
              </a:r>
              <a:endParaRPr lang="en-US" sz="1600" b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86039" y="2197330"/>
            <a:ext cx="903578" cy="3347537"/>
            <a:chOff x="7086039" y="2197330"/>
            <a:chExt cx="903578" cy="3347537"/>
          </a:xfrm>
        </p:grpSpPr>
        <p:sp>
          <p:nvSpPr>
            <p:cNvPr id="187" name="Content Placeholder 2"/>
            <p:cNvSpPr txBox="1">
              <a:spLocks/>
            </p:cNvSpPr>
            <p:nvPr/>
          </p:nvSpPr>
          <p:spPr>
            <a:xfrm>
              <a:off x="7116519" y="219733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u↓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88" name="Content Placeholder 2"/>
            <p:cNvSpPr txBox="1">
              <a:spLocks/>
            </p:cNvSpPr>
            <p:nvPr/>
          </p:nvSpPr>
          <p:spPr>
            <a:xfrm>
              <a:off x="7113471" y="251432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b↓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89" name="Content Placeholder 2"/>
            <p:cNvSpPr txBox="1">
              <a:spLocks/>
            </p:cNvSpPr>
            <p:nvPr/>
          </p:nvSpPr>
          <p:spPr>
            <a:xfrm>
              <a:off x="7110423" y="283131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t↓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90" name="Content Placeholder 2"/>
            <p:cNvSpPr txBox="1">
              <a:spLocks/>
            </p:cNvSpPr>
            <p:nvPr/>
          </p:nvSpPr>
          <p:spPr>
            <a:xfrm>
              <a:off x="7107375" y="314830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q↓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91" name="Content Placeholder 2"/>
            <p:cNvSpPr txBox="1">
              <a:spLocks/>
            </p:cNvSpPr>
            <p:nvPr/>
          </p:nvSpPr>
          <p:spPr>
            <a:xfrm>
              <a:off x="7104327" y="346529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p↓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92" name="Content Placeholder 2"/>
            <p:cNvSpPr txBox="1">
              <a:spLocks/>
            </p:cNvSpPr>
            <p:nvPr/>
          </p:nvSpPr>
          <p:spPr>
            <a:xfrm>
              <a:off x="7101279" y="378229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h↓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93" name="Content Placeholder 2"/>
            <p:cNvSpPr txBox="1">
              <a:spLocks/>
            </p:cNvSpPr>
            <p:nvPr/>
          </p:nvSpPr>
          <p:spPr>
            <a:xfrm>
              <a:off x="7098231" y="409928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s↓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94" name="Content Placeholder 2"/>
            <p:cNvSpPr txBox="1">
              <a:spLocks/>
            </p:cNvSpPr>
            <p:nvPr/>
          </p:nvSpPr>
          <p:spPr>
            <a:xfrm>
              <a:off x="7101533" y="4416274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o↓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95" name="Content Placeholder 2"/>
            <p:cNvSpPr txBox="1">
              <a:spLocks/>
            </p:cNvSpPr>
            <p:nvPr/>
          </p:nvSpPr>
          <p:spPr>
            <a:xfrm>
              <a:off x="7092135" y="473326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e↓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96" name="Content Placeholder 2"/>
            <p:cNvSpPr txBox="1">
              <a:spLocks/>
            </p:cNvSpPr>
            <p:nvPr/>
          </p:nvSpPr>
          <p:spPr>
            <a:xfrm>
              <a:off x="7089087" y="505025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d↓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197" name="Content Placeholder 2"/>
            <p:cNvSpPr txBox="1">
              <a:spLocks/>
            </p:cNvSpPr>
            <p:nvPr/>
          </p:nvSpPr>
          <p:spPr>
            <a:xfrm>
              <a:off x="7086039" y="536725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b="1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ℓ</a:t>
              </a: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↓ =</a:t>
              </a:r>
              <a:endParaRPr lang="en-US" sz="1600" b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</p:grpSp>
      <p:sp>
        <p:nvSpPr>
          <p:cNvPr id="171" name="Rectangle 170"/>
          <p:cNvSpPr/>
          <p:nvPr/>
        </p:nvSpPr>
        <p:spPr>
          <a:xfrm>
            <a:off x="1303020" y="5984496"/>
            <a:ext cx="4915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Use an up arrow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sz="2800" dirty="0"/>
              <a:t>) for -qua…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7086039" y="5969739"/>
            <a:ext cx="4915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and a down arrow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US" sz="2800" dirty="0"/>
              <a:t>) for -</a:t>
            </a:r>
            <a:r>
              <a:rPr lang="en-US" sz="2800" dirty="0" err="1"/>
              <a:t>cia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84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1" grpId="0"/>
      <p:bldP spid="1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 txBox="1">
            <a:spLocks/>
          </p:cNvSpPr>
          <p:nvPr/>
        </p:nvSpPr>
        <p:spPr>
          <a:xfrm>
            <a:off x="822439" y="18640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nil</a:t>
            </a:r>
          </a:p>
        </p:txBody>
      </p:sp>
      <p:sp>
        <p:nvSpPr>
          <p:cNvPr id="117" name="Content Placeholder 2"/>
          <p:cNvSpPr txBox="1">
            <a:spLocks/>
          </p:cNvSpPr>
          <p:nvPr/>
        </p:nvSpPr>
        <p:spPr>
          <a:xfrm>
            <a:off x="813992" y="22004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</a:p>
        </p:txBody>
      </p:sp>
      <p:sp>
        <p:nvSpPr>
          <p:cNvPr id="118" name="Content Placeholder 2"/>
          <p:cNvSpPr txBox="1">
            <a:spLocks/>
          </p:cNvSpPr>
          <p:nvPr/>
        </p:nvSpPr>
        <p:spPr>
          <a:xfrm>
            <a:off x="816343" y="2512665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</a:t>
            </a:r>
          </a:p>
        </p:txBody>
      </p:sp>
      <p:sp>
        <p:nvSpPr>
          <p:cNvPr id="119" name="Content Placeholder 2"/>
          <p:cNvSpPr txBox="1">
            <a:spLocks/>
          </p:cNvSpPr>
          <p:nvPr/>
        </p:nvSpPr>
        <p:spPr>
          <a:xfrm>
            <a:off x="816343" y="28264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</a:t>
            </a:r>
          </a:p>
        </p:txBody>
      </p:sp>
      <p:sp>
        <p:nvSpPr>
          <p:cNvPr id="120" name="Content Placeholder 2"/>
          <p:cNvSpPr txBox="1">
            <a:spLocks/>
          </p:cNvSpPr>
          <p:nvPr/>
        </p:nvSpPr>
        <p:spPr>
          <a:xfrm>
            <a:off x="816343" y="314493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</a:t>
            </a: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816343" y="3463641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</a:t>
            </a:r>
          </a:p>
        </p:txBody>
      </p:sp>
      <p:sp>
        <p:nvSpPr>
          <p:cNvPr id="133" name="Content Placeholder 2"/>
          <p:cNvSpPr txBox="1">
            <a:spLocks/>
          </p:cNvSpPr>
          <p:nvPr/>
        </p:nvSpPr>
        <p:spPr>
          <a:xfrm>
            <a:off x="816343" y="377587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</a:t>
            </a:r>
          </a:p>
        </p:txBody>
      </p:sp>
      <p:sp>
        <p:nvSpPr>
          <p:cNvPr id="134" name="Content Placeholder 2"/>
          <p:cNvSpPr txBox="1">
            <a:spLocks/>
          </p:cNvSpPr>
          <p:nvPr/>
        </p:nvSpPr>
        <p:spPr>
          <a:xfrm>
            <a:off x="816343" y="4097625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</a:t>
            </a:r>
          </a:p>
        </p:txBody>
      </p:sp>
      <p:sp>
        <p:nvSpPr>
          <p:cNvPr id="135" name="Content Placeholder 2"/>
          <p:cNvSpPr txBox="1">
            <a:spLocks/>
          </p:cNvSpPr>
          <p:nvPr/>
        </p:nvSpPr>
        <p:spPr>
          <a:xfrm>
            <a:off x="816343" y="440985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6" name="Content Placeholder 2"/>
          <p:cNvSpPr txBox="1">
            <a:spLocks/>
          </p:cNvSpPr>
          <p:nvPr/>
        </p:nvSpPr>
        <p:spPr>
          <a:xfrm>
            <a:off x="816343" y="4731609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7" name="Content Placeholder 2"/>
          <p:cNvSpPr txBox="1">
            <a:spLocks/>
          </p:cNvSpPr>
          <p:nvPr/>
        </p:nvSpPr>
        <p:spPr>
          <a:xfrm>
            <a:off x="816343" y="505128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8" name="Content Placeholder 2"/>
          <p:cNvSpPr txBox="1">
            <a:spLocks/>
          </p:cNvSpPr>
          <p:nvPr/>
        </p:nvSpPr>
        <p:spPr>
          <a:xfrm>
            <a:off x="816343" y="5356067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62399" y="344588"/>
            <a:ext cx="7333129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Systematic </a:t>
            </a:r>
            <a:r>
              <a:rPr lang="en-US" sz="4000" b="1" dirty="0" err="1">
                <a:solidFill>
                  <a:srgbClr val="00B050"/>
                </a:solidFill>
              </a:rPr>
              <a:t>Dozenal</a:t>
            </a:r>
            <a:r>
              <a:rPr lang="en-US" sz="4000" b="1" dirty="0">
                <a:solidFill>
                  <a:srgbClr val="00B050"/>
                </a:solidFill>
              </a:rPr>
              <a:t> Nomenclature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6" y="344588"/>
            <a:ext cx="2992324" cy="6593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uses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122374" y="219154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123644" y="250536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4123644" y="28194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4122374" y="313795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4123644" y="345697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123644" y="3770791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123644" y="409413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123644" y="4404775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4123644" y="472494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123644" y="50477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4123644" y="53525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295914" y="18640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 =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295914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292866" y="24980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89818" y="28150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86770" y="31320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283722" y="34490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280674" y="37660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277626" y="40830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80928" y="44000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71530" y="47170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268482" y="503399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265434" y="535098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b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ℓ</a:t>
            </a: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=</a:t>
            </a:r>
            <a:endParaRPr lang="en-US" sz="1600" b="1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1806456" y="187630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1806456" y="21932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803408" y="251028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2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800360" y="282727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1797312" y="31442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4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1794264" y="34612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5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1791216" y="37782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6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1788168" y="409524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7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791470" y="44122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8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4" name="Content Placeholder 2"/>
          <p:cNvSpPr txBox="1">
            <a:spLocks/>
          </p:cNvSpPr>
          <p:nvPr/>
        </p:nvSpPr>
        <p:spPr>
          <a:xfrm>
            <a:off x="1782072" y="47292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1779024" y="50462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↊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1775976" y="53632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↋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3020" y="1087586"/>
            <a:ext cx="965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l"/>
              </a:tabLst>
            </a:pPr>
            <a:r>
              <a:rPr lang="en-US" sz="2800" dirty="0"/>
              <a:t>To extend indefinitely, </a:t>
            </a:r>
            <a:r>
              <a:rPr lang="en-US" sz="2800" dirty="0" err="1"/>
              <a:t>positionally</a:t>
            </a:r>
            <a:r>
              <a:rPr lang="en-US" sz="2800" dirty="0"/>
              <a:t> concatenate digit roots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8519676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8519676" y="249171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8519676" y="280705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8519676" y="312239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8519676" y="344091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8519676" y="375943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8519676" y="407795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8519676" y="439011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8519676" y="47086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8519676" y="50335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4" name="Content Placeholder 2"/>
          <p:cNvSpPr txBox="1">
            <a:spLocks/>
          </p:cNvSpPr>
          <p:nvPr/>
        </p:nvSpPr>
        <p:spPr>
          <a:xfrm>
            <a:off x="8519676" y="533828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cia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646578" y="218106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7648929" y="2493297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7648929" y="280705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</a:t>
            </a:r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7648929" y="312557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</a:t>
            </a:r>
          </a:p>
        </p:txBody>
      </p:sp>
      <p:sp>
        <p:nvSpPr>
          <p:cNvPr id="93" name="Content Placeholder 2"/>
          <p:cNvSpPr txBox="1">
            <a:spLocks/>
          </p:cNvSpPr>
          <p:nvPr/>
        </p:nvSpPr>
        <p:spPr>
          <a:xfrm>
            <a:off x="7648929" y="344427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</a:t>
            </a: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7648929" y="375650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</a:t>
            </a:r>
          </a:p>
        </p:txBody>
      </p:sp>
      <p:sp>
        <p:nvSpPr>
          <p:cNvPr id="96" name="Content Placeholder 2"/>
          <p:cNvSpPr txBox="1">
            <a:spLocks/>
          </p:cNvSpPr>
          <p:nvPr/>
        </p:nvSpPr>
        <p:spPr>
          <a:xfrm>
            <a:off x="7648929" y="4078257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</a:t>
            </a:r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7648929" y="439048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8" name="Content Placeholder 2"/>
          <p:cNvSpPr txBox="1">
            <a:spLocks/>
          </p:cNvSpPr>
          <p:nvPr/>
        </p:nvSpPr>
        <p:spPr>
          <a:xfrm>
            <a:off x="7648929" y="4712241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7648929" y="5031915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7648929" y="5336699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877816" y="21932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−1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3" name="Content Placeholder 2"/>
          <p:cNvSpPr txBox="1">
            <a:spLocks/>
          </p:cNvSpPr>
          <p:nvPr/>
        </p:nvSpPr>
        <p:spPr>
          <a:xfrm>
            <a:off x="8891157" y="249171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−2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8891157" y="280705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−3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5" name="Content Placeholder 2"/>
          <p:cNvSpPr txBox="1">
            <a:spLocks/>
          </p:cNvSpPr>
          <p:nvPr/>
        </p:nvSpPr>
        <p:spPr>
          <a:xfrm>
            <a:off x="8891157" y="312239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−4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6" name="Content Placeholder 2"/>
          <p:cNvSpPr txBox="1">
            <a:spLocks/>
          </p:cNvSpPr>
          <p:nvPr/>
        </p:nvSpPr>
        <p:spPr>
          <a:xfrm>
            <a:off x="8891157" y="344091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−5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7" name="Content Placeholder 2"/>
          <p:cNvSpPr txBox="1">
            <a:spLocks/>
          </p:cNvSpPr>
          <p:nvPr/>
        </p:nvSpPr>
        <p:spPr>
          <a:xfrm>
            <a:off x="8891157" y="375943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−6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8" name="Content Placeholder 2"/>
          <p:cNvSpPr txBox="1">
            <a:spLocks/>
          </p:cNvSpPr>
          <p:nvPr/>
        </p:nvSpPr>
        <p:spPr>
          <a:xfrm>
            <a:off x="8891157" y="407795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−7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9" name="Content Placeholder 2"/>
          <p:cNvSpPr txBox="1">
            <a:spLocks/>
          </p:cNvSpPr>
          <p:nvPr/>
        </p:nvSpPr>
        <p:spPr>
          <a:xfrm>
            <a:off x="8891157" y="439011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−8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0" name="Content Placeholder 2"/>
          <p:cNvSpPr txBox="1">
            <a:spLocks/>
          </p:cNvSpPr>
          <p:nvPr/>
        </p:nvSpPr>
        <p:spPr>
          <a:xfrm>
            <a:off x="8891157" y="470863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−9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1" name="Content Placeholder 2"/>
          <p:cNvSpPr txBox="1">
            <a:spLocks/>
          </p:cNvSpPr>
          <p:nvPr/>
        </p:nvSpPr>
        <p:spPr>
          <a:xfrm>
            <a:off x="8891157" y="503350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−↊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2" name="Content Placeholder 2"/>
          <p:cNvSpPr txBox="1">
            <a:spLocks/>
          </p:cNvSpPr>
          <p:nvPr/>
        </p:nvSpPr>
        <p:spPr>
          <a:xfrm>
            <a:off x="8891157" y="533828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−↋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0" name="Content Placeholder 2"/>
          <p:cNvSpPr txBox="1">
            <a:spLocks/>
          </p:cNvSpPr>
          <p:nvPr/>
        </p:nvSpPr>
        <p:spPr>
          <a:xfrm>
            <a:off x="5004062" y="219329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1" name="Content Placeholder 2"/>
          <p:cNvSpPr txBox="1">
            <a:spLocks/>
          </p:cNvSpPr>
          <p:nvPr/>
        </p:nvSpPr>
        <p:spPr>
          <a:xfrm>
            <a:off x="5004062" y="250393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2" name="Content Placeholder 2"/>
          <p:cNvSpPr txBox="1">
            <a:spLocks/>
          </p:cNvSpPr>
          <p:nvPr/>
        </p:nvSpPr>
        <p:spPr>
          <a:xfrm>
            <a:off x="5004062" y="2819277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3" name="Content Placeholder 2"/>
          <p:cNvSpPr txBox="1">
            <a:spLocks/>
          </p:cNvSpPr>
          <p:nvPr/>
        </p:nvSpPr>
        <p:spPr>
          <a:xfrm>
            <a:off x="5004062" y="31346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4" name="Content Placeholder 2"/>
          <p:cNvSpPr txBox="1">
            <a:spLocks/>
          </p:cNvSpPr>
          <p:nvPr/>
        </p:nvSpPr>
        <p:spPr>
          <a:xfrm>
            <a:off x="5004062" y="345313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5" name="Content Placeholder 2"/>
          <p:cNvSpPr txBox="1">
            <a:spLocks/>
          </p:cNvSpPr>
          <p:nvPr/>
        </p:nvSpPr>
        <p:spPr>
          <a:xfrm>
            <a:off x="5004062" y="377165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6" name="Content Placeholder 2"/>
          <p:cNvSpPr txBox="1">
            <a:spLocks/>
          </p:cNvSpPr>
          <p:nvPr/>
        </p:nvSpPr>
        <p:spPr>
          <a:xfrm>
            <a:off x="5004062" y="409017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7" name="Content Placeholder 2"/>
          <p:cNvSpPr txBox="1">
            <a:spLocks/>
          </p:cNvSpPr>
          <p:nvPr/>
        </p:nvSpPr>
        <p:spPr>
          <a:xfrm>
            <a:off x="5004062" y="440234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8" name="Content Placeholder 2"/>
          <p:cNvSpPr txBox="1">
            <a:spLocks/>
          </p:cNvSpPr>
          <p:nvPr/>
        </p:nvSpPr>
        <p:spPr>
          <a:xfrm>
            <a:off x="5004062" y="47208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9" name="Content Placeholder 2"/>
          <p:cNvSpPr txBox="1">
            <a:spLocks/>
          </p:cNvSpPr>
          <p:nvPr/>
        </p:nvSpPr>
        <p:spPr>
          <a:xfrm>
            <a:off x="5004062" y="50457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0" name="Content Placeholder 2"/>
          <p:cNvSpPr txBox="1">
            <a:spLocks/>
          </p:cNvSpPr>
          <p:nvPr/>
        </p:nvSpPr>
        <p:spPr>
          <a:xfrm>
            <a:off x="5004062" y="53505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2" name="Content Placeholder 2"/>
          <p:cNvSpPr txBox="1">
            <a:spLocks/>
          </p:cNvSpPr>
          <p:nvPr/>
        </p:nvSpPr>
        <p:spPr>
          <a:xfrm>
            <a:off x="5436051" y="221821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+1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Content Placeholder 2"/>
          <p:cNvSpPr txBox="1">
            <a:spLocks/>
          </p:cNvSpPr>
          <p:nvPr/>
        </p:nvSpPr>
        <p:spPr>
          <a:xfrm>
            <a:off x="5449392" y="251663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+2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4" name="Content Placeholder 2"/>
          <p:cNvSpPr txBox="1">
            <a:spLocks/>
          </p:cNvSpPr>
          <p:nvPr/>
        </p:nvSpPr>
        <p:spPr>
          <a:xfrm>
            <a:off x="5449392" y="2831977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+3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5" name="Content Placeholder 2"/>
          <p:cNvSpPr txBox="1">
            <a:spLocks/>
          </p:cNvSpPr>
          <p:nvPr/>
        </p:nvSpPr>
        <p:spPr>
          <a:xfrm>
            <a:off x="5449392" y="314732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+4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6" name="Content Placeholder 2"/>
          <p:cNvSpPr txBox="1">
            <a:spLocks/>
          </p:cNvSpPr>
          <p:nvPr/>
        </p:nvSpPr>
        <p:spPr>
          <a:xfrm>
            <a:off x="5449392" y="346583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+5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7" name="Content Placeholder 2"/>
          <p:cNvSpPr txBox="1">
            <a:spLocks/>
          </p:cNvSpPr>
          <p:nvPr/>
        </p:nvSpPr>
        <p:spPr>
          <a:xfrm>
            <a:off x="5449392" y="378435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+6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8" name="Content Placeholder 2"/>
          <p:cNvSpPr txBox="1">
            <a:spLocks/>
          </p:cNvSpPr>
          <p:nvPr/>
        </p:nvSpPr>
        <p:spPr>
          <a:xfrm>
            <a:off x="5449392" y="410287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+7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9" name="Content Placeholder 2"/>
          <p:cNvSpPr txBox="1">
            <a:spLocks/>
          </p:cNvSpPr>
          <p:nvPr/>
        </p:nvSpPr>
        <p:spPr>
          <a:xfrm>
            <a:off x="5449392" y="441504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+8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0" name="Content Placeholder 2"/>
          <p:cNvSpPr txBox="1">
            <a:spLocks/>
          </p:cNvSpPr>
          <p:nvPr/>
        </p:nvSpPr>
        <p:spPr>
          <a:xfrm>
            <a:off x="5449392" y="473356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+9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1" name="Content Placeholder 2"/>
          <p:cNvSpPr txBox="1">
            <a:spLocks/>
          </p:cNvSpPr>
          <p:nvPr/>
        </p:nvSpPr>
        <p:spPr>
          <a:xfrm>
            <a:off x="5449392" y="505842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+↊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2" name="Content Placeholder 2"/>
          <p:cNvSpPr txBox="1">
            <a:spLocks/>
          </p:cNvSpPr>
          <p:nvPr/>
        </p:nvSpPr>
        <p:spPr>
          <a:xfrm>
            <a:off x="5449392" y="536321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10</a:t>
            </a:r>
            <a:r>
              <a:rPr lang="en-US" sz="16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+↋</a:t>
            </a:r>
            <a:r>
              <a:rPr lang="en-US" sz="16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Content Placeholder 2"/>
          <p:cNvSpPr txBox="1">
            <a:spLocks/>
          </p:cNvSpPr>
          <p:nvPr/>
        </p:nvSpPr>
        <p:spPr>
          <a:xfrm>
            <a:off x="3570979" y="2190909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u↑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6" name="Content Placeholder 2"/>
          <p:cNvSpPr txBox="1">
            <a:spLocks/>
          </p:cNvSpPr>
          <p:nvPr/>
        </p:nvSpPr>
        <p:spPr>
          <a:xfrm>
            <a:off x="3567931" y="2507901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b↑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7" name="Content Placeholder 2"/>
          <p:cNvSpPr txBox="1">
            <a:spLocks/>
          </p:cNvSpPr>
          <p:nvPr/>
        </p:nvSpPr>
        <p:spPr>
          <a:xfrm>
            <a:off x="3564883" y="282489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t↑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8" name="Content Placeholder 2"/>
          <p:cNvSpPr txBox="1">
            <a:spLocks/>
          </p:cNvSpPr>
          <p:nvPr/>
        </p:nvSpPr>
        <p:spPr>
          <a:xfrm>
            <a:off x="3561835" y="3141885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q↑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9" name="Content Placeholder 2"/>
          <p:cNvSpPr txBox="1">
            <a:spLocks/>
          </p:cNvSpPr>
          <p:nvPr/>
        </p:nvSpPr>
        <p:spPr>
          <a:xfrm>
            <a:off x="3558787" y="3458877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p↑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0" name="Content Placeholder 2"/>
          <p:cNvSpPr txBox="1">
            <a:spLocks/>
          </p:cNvSpPr>
          <p:nvPr/>
        </p:nvSpPr>
        <p:spPr>
          <a:xfrm>
            <a:off x="3555739" y="3775869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h↑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1" name="Content Placeholder 2"/>
          <p:cNvSpPr txBox="1">
            <a:spLocks/>
          </p:cNvSpPr>
          <p:nvPr/>
        </p:nvSpPr>
        <p:spPr>
          <a:xfrm>
            <a:off x="3552691" y="4092861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s↑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2" name="Content Placeholder 2"/>
          <p:cNvSpPr txBox="1">
            <a:spLocks/>
          </p:cNvSpPr>
          <p:nvPr/>
        </p:nvSpPr>
        <p:spPr>
          <a:xfrm>
            <a:off x="3555993" y="4409853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o↑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3" name="Content Placeholder 2"/>
          <p:cNvSpPr txBox="1">
            <a:spLocks/>
          </p:cNvSpPr>
          <p:nvPr/>
        </p:nvSpPr>
        <p:spPr>
          <a:xfrm>
            <a:off x="3546595" y="4726845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e↑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4" name="Content Placeholder 2"/>
          <p:cNvSpPr txBox="1">
            <a:spLocks/>
          </p:cNvSpPr>
          <p:nvPr/>
        </p:nvSpPr>
        <p:spPr>
          <a:xfrm>
            <a:off x="3543547" y="5043837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d↑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5" name="Content Placeholder 2"/>
          <p:cNvSpPr txBox="1">
            <a:spLocks/>
          </p:cNvSpPr>
          <p:nvPr/>
        </p:nvSpPr>
        <p:spPr>
          <a:xfrm>
            <a:off x="3540499" y="5360829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b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ℓ</a:t>
            </a: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↑ =</a:t>
            </a:r>
            <a:endParaRPr lang="en-US" sz="1600" b="1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7" name="Content Placeholder 2"/>
          <p:cNvSpPr txBox="1">
            <a:spLocks/>
          </p:cNvSpPr>
          <p:nvPr/>
        </p:nvSpPr>
        <p:spPr>
          <a:xfrm>
            <a:off x="7116519" y="219733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u↓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8" name="Content Placeholder 2"/>
          <p:cNvSpPr txBox="1">
            <a:spLocks/>
          </p:cNvSpPr>
          <p:nvPr/>
        </p:nvSpPr>
        <p:spPr>
          <a:xfrm>
            <a:off x="7113471" y="251432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b↓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9" name="Content Placeholder 2"/>
          <p:cNvSpPr txBox="1">
            <a:spLocks/>
          </p:cNvSpPr>
          <p:nvPr/>
        </p:nvSpPr>
        <p:spPr>
          <a:xfrm>
            <a:off x="7110423" y="283131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t↓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0" name="Content Placeholder 2"/>
          <p:cNvSpPr txBox="1">
            <a:spLocks/>
          </p:cNvSpPr>
          <p:nvPr/>
        </p:nvSpPr>
        <p:spPr>
          <a:xfrm>
            <a:off x="7107375" y="314830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q↓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1" name="Content Placeholder 2"/>
          <p:cNvSpPr txBox="1">
            <a:spLocks/>
          </p:cNvSpPr>
          <p:nvPr/>
        </p:nvSpPr>
        <p:spPr>
          <a:xfrm>
            <a:off x="7104327" y="346529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p↓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7101279" y="378229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h↓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3" name="Content Placeholder 2"/>
          <p:cNvSpPr txBox="1">
            <a:spLocks/>
          </p:cNvSpPr>
          <p:nvPr/>
        </p:nvSpPr>
        <p:spPr>
          <a:xfrm>
            <a:off x="7098231" y="4099282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s↓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4" name="Content Placeholder 2"/>
          <p:cNvSpPr txBox="1">
            <a:spLocks/>
          </p:cNvSpPr>
          <p:nvPr/>
        </p:nvSpPr>
        <p:spPr>
          <a:xfrm>
            <a:off x="7101533" y="4416274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o↓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5" name="Content Placeholder 2"/>
          <p:cNvSpPr txBox="1">
            <a:spLocks/>
          </p:cNvSpPr>
          <p:nvPr/>
        </p:nvSpPr>
        <p:spPr>
          <a:xfrm>
            <a:off x="7092135" y="4733266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e↓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6" name="Content Placeholder 2"/>
          <p:cNvSpPr txBox="1">
            <a:spLocks/>
          </p:cNvSpPr>
          <p:nvPr/>
        </p:nvSpPr>
        <p:spPr>
          <a:xfrm>
            <a:off x="7089087" y="5050258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d↓ =</a:t>
            </a: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7" name="Content Placeholder 2"/>
          <p:cNvSpPr txBox="1">
            <a:spLocks/>
          </p:cNvSpPr>
          <p:nvPr/>
        </p:nvSpPr>
        <p:spPr>
          <a:xfrm>
            <a:off x="7086039" y="5367250"/>
            <a:ext cx="873098" cy="177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sz="1600" b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ℓ</a:t>
            </a:r>
            <a:r>
              <a: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↓ =</a:t>
            </a:r>
            <a:endParaRPr lang="en-US" sz="1600" b="1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 algn="r">
              <a:spcBef>
                <a:spcPts val="0"/>
              </a:spcBef>
              <a:buNone/>
              <a:tabLst>
                <a:tab pos="2743200" algn="l"/>
              </a:tabLst>
            </a:pPr>
            <a:endParaRPr lang="en-US" sz="16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2889" y="5654199"/>
            <a:ext cx="9511366" cy="208168"/>
            <a:chOff x="252889" y="5654199"/>
            <a:chExt cx="9511366" cy="208168"/>
          </a:xfrm>
        </p:grpSpPr>
        <p:sp>
          <p:nvSpPr>
            <p:cNvPr id="199" name="Content Placeholder 2"/>
            <p:cNvSpPr txBox="1">
              <a:spLocks/>
            </p:cNvSpPr>
            <p:nvPr/>
          </p:nvSpPr>
          <p:spPr>
            <a:xfrm>
              <a:off x="4123644" y="567007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unnil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00" name="Content Placeholder 2"/>
            <p:cNvSpPr txBox="1">
              <a:spLocks/>
            </p:cNvSpPr>
            <p:nvPr/>
          </p:nvSpPr>
          <p:spPr>
            <a:xfrm>
              <a:off x="8519676" y="56557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01" name="Content Placeholder 2"/>
            <p:cNvSpPr txBox="1">
              <a:spLocks/>
            </p:cNvSpPr>
            <p:nvPr/>
          </p:nvSpPr>
          <p:spPr>
            <a:xfrm>
              <a:off x="7648929" y="5654199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unnil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02" name="Content Placeholder 2"/>
            <p:cNvSpPr txBox="1">
              <a:spLocks/>
            </p:cNvSpPr>
            <p:nvPr/>
          </p:nvSpPr>
          <p:spPr>
            <a:xfrm>
              <a:off x="8891157" y="56557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−10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03" name="Content Placeholder 2"/>
            <p:cNvSpPr txBox="1">
              <a:spLocks/>
            </p:cNvSpPr>
            <p:nvPr/>
          </p:nvSpPr>
          <p:spPr>
            <a:xfrm>
              <a:off x="5004062" y="566801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04" name="Content Placeholder 2"/>
            <p:cNvSpPr txBox="1">
              <a:spLocks/>
            </p:cNvSpPr>
            <p:nvPr/>
          </p:nvSpPr>
          <p:spPr>
            <a:xfrm>
              <a:off x="5449392" y="568071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+10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05" name="Content Placeholder 2"/>
            <p:cNvSpPr txBox="1">
              <a:spLocks/>
            </p:cNvSpPr>
            <p:nvPr/>
          </p:nvSpPr>
          <p:spPr>
            <a:xfrm>
              <a:off x="3540499" y="5678329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un↑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06" name="Content Placeholder 2"/>
            <p:cNvSpPr txBox="1">
              <a:spLocks/>
            </p:cNvSpPr>
            <p:nvPr/>
          </p:nvSpPr>
          <p:spPr>
            <a:xfrm>
              <a:off x="7086039" y="568475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un↓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07" name="Content Placeholder 2"/>
            <p:cNvSpPr txBox="1">
              <a:spLocks/>
            </p:cNvSpPr>
            <p:nvPr/>
          </p:nvSpPr>
          <p:spPr>
            <a:xfrm>
              <a:off x="803798" y="5660867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unnil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08" name="Content Placeholder 2"/>
            <p:cNvSpPr txBox="1">
              <a:spLocks/>
            </p:cNvSpPr>
            <p:nvPr/>
          </p:nvSpPr>
          <p:spPr>
            <a:xfrm>
              <a:off x="252889" y="56557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un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09" name="Content Placeholder 2"/>
            <p:cNvSpPr txBox="1">
              <a:spLocks/>
            </p:cNvSpPr>
            <p:nvPr/>
          </p:nvSpPr>
          <p:spPr>
            <a:xfrm>
              <a:off x="1763431" y="566801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239548" y="5953920"/>
            <a:ext cx="9511366" cy="208168"/>
            <a:chOff x="252889" y="5654199"/>
            <a:chExt cx="9511366" cy="208168"/>
          </a:xfrm>
        </p:grpSpPr>
        <p:sp>
          <p:nvSpPr>
            <p:cNvPr id="211" name="Content Placeholder 2"/>
            <p:cNvSpPr txBox="1">
              <a:spLocks/>
            </p:cNvSpPr>
            <p:nvPr/>
          </p:nvSpPr>
          <p:spPr>
            <a:xfrm>
              <a:off x="4123644" y="567007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unun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12" name="Content Placeholder 2"/>
            <p:cNvSpPr txBox="1">
              <a:spLocks/>
            </p:cNvSpPr>
            <p:nvPr/>
          </p:nvSpPr>
          <p:spPr>
            <a:xfrm>
              <a:off x="8519676" y="56557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13" name="Content Placeholder 2"/>
            <p:cNvSpPr txBox="1">
              <a:spLocks/>
            </p:cNvSpPr>
            <p:nvPr/>
          </p:nvSpPr>
          <p:spPr>
            <a:xfrm>
              <a:off x="7648929" y="5654199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unun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14" name="Content Placeholder 2"/>
            <p:cNvSpPr txBox="1">
              <a:spLocks/>
            </p:cNvSpPr>
            <p:nvPr/>
          </p:nvSpPr>
          <p:spPr>
            <a:xfrm>
              <a:off x="8891157" y="56557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−11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15" name="Content Placeholder 2"/>
            <p:cNvSpPr txBox="1">
              <a:spLocks/>
            </p:cNvSpPr>
            <p:nvPr/>
          </p:nvSpPr>
          <p:spPr>
            <a:xfrm>
              <a:off x="5004062" y="566801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16" name="Content Placeholder 2"/>
            <p:cNvSpPr txBox="1">
              <a:spLocks/>
            </p:cNvSpPr>
            <p:nvPr/>
          </p:nvSpPr>
          <p:spPr>
            <a:xfrm>
              <a:off x="5449392" y="568071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+11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17" name="Content Placeholder 2"/>
            <p:cNvSpPr txBox="1">
              <a:spLocks/>
            </p:cNvSpPr>
            <p:nvPr/>
          </p:nvSpPr>
          <p:spPr>
            <a:xfrm>
              <a:off x="3540499" y="5678329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uu</a:t>
              </a: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↑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18" name="Content Placeholder 2"/>
            <p:cNvSpPr txBox="1">
              <a:spLocks/>
            </p:cNvSpPr>
            <p:nvPr/>
          </p:nvSpPr>
          <p:spPr>
            <a:xfrm>
              <a:off x="7086039" y="568475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uu</a:t>
              </a: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↓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19" name="Content Placeholder 2"/>
            <p:cNvSpPr txBox="1">
              <a:spLocks/>
            </p:cNvSpPr>
            <p:nvPr/>
          </p:nvSpPr>
          <p:spPr>
            <a:xfrm>
              <a:off x="803798" y="5660867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unun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20" name="Content Placeholder 2"/>
            <p:cNvSpPr txBox="1">
              <a:spLocks/>
            </p:cNvSpPr>
            <p:nvPr/>
          </p:nvSpPr>
          <p:spPr>
            <a:xfrm>
              <a:off x="252889" y="56557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uu</a:t>
              </a: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21" name="Content Placeholder 2"/>
            <p:cNvSpPr txBox="1">
              <a:spLocks/>
            </p:cNvSpPr>
            <p:nvPr/>
          </p:nvSpPr>
          <p:spPr>
            <a:xfrm>
              <a:off x="1763431" y="566801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11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226207" y="6253641"/>
            <a:ext cx="9511366" cy="208168"/>
            <a:chOff x="252889" y="5654199"/>
            <a:chExt cx="9511366" cy="208168"/>
          </a:xfrm>
        </p:grpSpPr>
        <p:sp>
          <p:nvSpPr>
            <p:cNvPr id="223" name="Content Placeholder 2"/>
            <p:cNvSpPr txBox="1">
              <a:spLocks/>
            </p:cNvSpPr>
            <p:nvPr/>
          </p:nvSpPr>
          <p:spPr>
            <a:xfrm>
              <a:off x="4123644" y="567007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unbi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24" name="Content Placeholder 2"/>
            <p:cNvSpPr txBox="1">
              <a:spLocks/>
            </p:cNvSpPr>
            <p:nvPr/>
          </p:nvSpPr>
          <p:spPr>
            <a:xfrm>
              <a:off x="8519676" y="56557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cia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25" name="Content Placeholder 2"/>
            <p:cNvSpPr txBox="1">
              <a:spLocks/>
            </p:cNvSpPr>
            <p:nvPr/>
          </p:nvSpPr>
          <p:spPr>
            <a:xfrm>
              <a:off x="7648929" y="5654199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unbi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26" name="Content Placeholder 2"/>
            <p:cNvSpPr txBox="1">
              <a:spLocks/>
            </p:cNvSpPr>
            <p:nvPr/>
          </p:nvSpPr>
          <p:spPr>
            <a:xfrm>
              <a:off x="8891157" y="56557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−12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27" name="Content Placeholder 2"/>
            <p:cNvSpPr txBox="1">
              <a:spLocks/>
            </p:cNvSpPr>
            <p:nvPr/>
          </p:nvSpPr>
          <p:spPr>
            <a:xfrm>
              <a:off x="5004062" y="566801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qua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28" name="Content Placeholder 2"/>
            <p:cNvSpPr txBox="1">
              <a:spLocks/>
            </p:cNvSpPr>
            <p:nvPr/>
          </p:nvSpPr>
          <p:spPr>
            <a:xfrm>
              <a:off x="5449392" y="568071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10</a:t>
              </a:r>
              <a:r>
                <a:rPr lang="en-US" sz="1600" baseline="30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+12</a:t>
              </a:r>
              <a:r>
                <a:rPr lang="en-US" sz="1600" baseline="-250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z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29" name="Content Placeholder 2"/>
            <p:cNvSpPr txBox="1">
              <a:spLocks/>
            </p:cNvSpPr>
            <p:nvPr/>
          </p:nvSpPr>
          <p:spPr>
            <a:xfrm>
              <a:off x="3540499" y="5678329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ub</a:t>
              </a: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↑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30" name="Content Placeholder 2"/>
            <p:cNvSpPr txBox="1">
              <a:spLocks/>
            </p:cNvSpPr>
            <p:nvPr/>
          </p:nvSpPr>
          <p:spPr>
            <a:xfrm>
              <a:off x="7086039" y="5684750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ub</a:t>
              </a: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↓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31" name="Content Placeholder 2"/>
            <p:cNvSpPr txBox="1">
              <a:spLocks/>
            </p:cNvSpPr>
            <p:nvPr/>
          </p:nvSpPr>
          <p:spPr>
            <a:xfrm>
              <a:off x="803798" y="5660867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unbi</a:t>
              </a: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32" name="Content Placeholder 2"/>
            <p:cNvSpPr txBox="1">
              <a:spLocks/>
            </p:cNvSpPr>
            <p:nvPr/>
          </p:nvSpPr>
          <p:spPr>
            <a:xfrm>
              <a:off x="252889" y="56557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 err="1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ub</a:t>
              </a: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 =</a:t>
              </a:r>
            </a:p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33" name="Content Placeholder 2"/>
            <p:cNvSpPr txBox="1">
              <a:spLocks/>
            </p:cNvSpPr>
            <p:nvPr/>
          </p:nvSpPr>
          <p:spPr>
            <a:xfrm>
              <a:off x="1763431" y="5668012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= 12</a:t>
              </a:r>
            </a:p>
            <a:p>
              <a:pPr marL="0" indent="0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239548" y="6547330"/>
            <a:ext cx="8269138" cy="193494"/>
            <a:chOff x="252889" y="5654199"/>
            <a:chExt cx="8269138" cy="193494"/>
          </a:xfrm>
        </p:grpSpPr>
        <p:sp>
          <p:nvSpPr>
            <p:cNvPr id="235" name="Content Placeholder 2"/>
            <p:cNvSpPr txBox="1">
              <a:spLocks/>
            </p:cNvSpPr>
            <p:nvPr/>
          </p:nvSpPr>
          <p:spPr>
            <a:xfrm>
              <a:off x="4123644" y="5670076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etc...</a:t>
              </a:r>
            </a:p>
          </p:txBody>
        </p:sp>
        <p:sp>
          <p:nvSpPr>
            <p:cNvPr id="237" name="Content Placeholder 2"/>
            <p:cNvSpPr txBox="1">
              <a:spLocks/>
            </p:cNvSpPr>
            <p:nvPr/>
          </p:nvSpPr>
          <p:spPr>
            <a:xfrm>
              <a:off x="7648929" y="5654199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etc...</a:t>
              </a:r>
            </a:p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243" name="Content Placeholder 2"/>
            <p:cNvSpPr txBox="1">
              <a:spLocks/>
            </p:cNvSpPr>
            <p:nvPr/>
          </p:nvSpPr>
          <p:spPr>
            <a:xfrm>
              <a:off x="803798" y="5660867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Font typeface="Arial" panose="020B0604020202020204" pitchFamily="34" charset="0"/>
                <a:buNone/>
                <a:tabLst>
                  <a:tab pos="2743200" algn="l"/>
                </a:tabLst>
              </a:pPr>
              <a:r>
                <a:rPr lang="en-US" sz="16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rPr>
                <a:t>etc...</a:t>
              </a:r>
            </a:p>
          </p:txBody>
        </p:sp>
        <p:sp>
          <p:nvSpPr>
            <p:cNvPr id="244" name="Content Placeholder 2"/>
            <p:cNvSpPr txBox="1">
              <a:spLocks/>
            </p:cNvSpPr>
            <p:nvPr/>
          </p:nvSpPr>
          <p:spPr>
            <a:xfrm>
              <a:off x="252889" y="5655788"/>
              <a:ext cx="873098" cy="17761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  <a:tabLst>
                  <a:tab pos="2743200" algn="l"/>
                </a:tabLst>
              </a:pPr>
              <a:endParaRPr lang="en-US" sz="16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49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850478" y="344588"/>
            <a:ext cx="5575978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Starting with Time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5" y="344588"/>
            <a:ext cx="5342119" cy="6593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Deriving </a:t>
            </a:r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Units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0924" y="1672854"/>
            <a:ext cx="15169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20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day</a:t>
            </a:r>
          </a:p>
          <a:p>
            <a:pPr algn="r">
              <a:lnSpc>
                <a:spcPct val="200000"/>
              </a:lnSpc>
            </a:pPr>
            <a:r>
              <a:rPr lang="en-US" sz="20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unciaday</a:t>
            </a:r>
            <a:endParaRPr lang="en-US" sz="20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algn="r">
              <a:lnSpc>
                <a:spcPct val="200000"/>
              </a:lnSpc>
            </a:pPr>
            <a:r>
              <a:rPr lang="en-US" sz="20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biciaday</a:t>
            </a:r>
            <a:endParaRPr lang="en-US" sz="20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algn="r">
              <a:lnSpc>
                <a:spcPct val="200000"/>
              </a:lnSpc>
            </a:pPr>
            <a:r>
              <a:rPr lang="en-US" sz="20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triciaday</a:t>
            </a:r>
            <a:endParaRPr lang="en-US" sz="20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algn="r">
              <a:lnSpc>
                <a:spcPct val="200000"/>
              </a:lnSpc>
            </a:pPr>
            <a:r>
              <a:rPr lang="en-US" sz="20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quadciaday</a:t>
            </a:r>
            <a:endParaRPr lang="en-US" sz="20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algn="r">
              <a:lnSpc>
                <a:spcPct val="200000"/>
              </a:lnSpc>
            </a:pPr>
            <a:r>
              <a:rPr lang="en-US" sz="20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pentciaday</a:t>
            </a:r>
            <a:endParaRPr lang="en-US" sz="20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algn="r">
              <a:lnSpc>
                <a:spcPct val="200000"/>
              </a:lnSpc>
            </a:pPr>
            <a:r>
              <a:rPr lang="en-US" sz="20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hexciaday</a:t>
            </a:r>
            <a:endParaRPr lang="en-US" sz="20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1112873" y="1673066"/>
                <a:ext cx="2881611" cy="5131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00000"/>
                  </a:lnSpc>
                  <a:tabLst>
                    <a:tab pos="1374775" algn="r"/>
                    <a:tab pos="2687638" algn="r"/>
                  </a:tabLst>
                </a:pP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	42,000</a:t>
                </a:r>
                <a:r>
                  <a:rPr lang="en-US" sz="2000" b="1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z</a:t>
                </a: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sec =	24</a:t>
                </a:r>
                <a:r>
                  <a:rPr lang="en-US" sz="2000" b="1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d</a:t>
                </a: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</a:t>
                </a:r>
                <a:r>
                  <a:rPr lang="en-US" sz="2000" b="1" dirty="0" err="1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hrs</a:t>
                </a: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=</a:t>
                </a:r>
              </a:p>
              <a:p>
                <a:pPr algn="r">
                  <a:lnSpc>
                    <a:spcPct val="200000"/>
                  </a:lnSpc>
                  <a:tabLst>
                    <a:tab pos="1374775" algn="r"/>
                    <a:tab pos="2687638" algn="r"/>
                  </a:tabLst>
                </a:pP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	4,200</a:t>
                </a:r>
                <a:r>
                  <a:rPr lang="en-US" sz="2000" b="1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z</a:t>
                </a: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sec =	2 </a:t>
                </a:r>
                <a:r>
                  <a:rPr lang="en-US" sz="2000" b="1" dirty="0" err="1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hrs</a:t>
                </a: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=</a:t>
                </a:r>
              </a:p>
              <a:p>
                <a:pPr algn="r">
                  <a:lnSpc>
                    <a:spcPct val="200000"/>
                  </a:lnSpc>
                  <a:tabLst>
                    <a:tab pos="1374775" algn="r"/>
                    <a:tab pos="2687638" algn="r"/>
                  </a:tabLst>
                </a:pP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	420</a:t>
                </a:r>
                <a:r>
                  <a:rPr lang="en-US" sz="2000" b="1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z</a:t>
                </a: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sec =	10</a:t>
                </a:r>
                <a:r>
                  <a:rPr lang="en-US" sz="2000" b="1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d</a:t>
                </a: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min =</a:t>
                </a:r>
              </a:p>
              <a:p>
                <a:pPr algn="r">
                  <a:lnSpc>
                    <a:spcPct val="200000"/>
                  </a:lnSpc>
                  <a:tabLst>
                    <a:tab pos="1374775" algn="r"/>
                    <a:tab pos="2687638" algn="r"/>
                  </a:tabLst>
                </a:pP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	42</a:t>
                </a:r>
                <a:r>
                  <a:rPr lang="en-US" sz="2000" b="1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z</a:t>
                </a: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sec =	50</a:t>
                </a:r>
                <a:r>
                  <a:rPr lang="en-US" sz="2000" b="1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d</a:t>
                </a: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sec =</a:t>
                </a:r>
              </a:p>
              <a:p>
                <a:pPr algn="r">
                  <a:lnSpc>
                    <a:spcPct val="200000"/>
                  </a:lnSpc>
                  <a:tabLst>
                    <a:tab pos="1374775" algn="r"/>
                    <a:tab pos="2687638" algn="r"/>
                  </a:tabLst>
                </a:pP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	4.2</a:t>
                </a:r>
                <a:r>
                  <a:rPr lang="en-US" sz="2000" b="1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z</a:t>
                </a: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sec =	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Symbola" panose="02020503060805020204" pitchFamily="18" charset="0"/>
                            <a:cs typeface="Symbola" panose="0202050306080502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Symbola" panose="02020503060805020204" pitchFamily="18" charset="0"/>
                            <a:cs typeface="Symbola" panose="0202050306080502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Symbola" panose="02020503060805020204" pitchFamily="18" charset="0"/>
                            <a:cs typeface="Symbola" panose="02020503060805020204" pitchFamily="18" charset="0"/>
                          </a:rPr>
                          <m:t>𝟔</m:t>
                        </m:r>
                      </m:den>
                    </m:f>
                    <m:r>
                      <a:rPr lang="en-US" sz="1400" b="1" i="0" smtClean="0">
                        <a:latin typeface="Cambria Math" panose="02040503050406030204" pitchFamily="18" charset="0"/>
                        <a:ea typeface="Symbola" panose="02020503060805020204" pitchFamily="18" charset="0"/>
                        <a:cs typeface="Symbola" panose="0202050306080502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sec =</a:t>
                </a:r>
              </a:p>
              <a:p>
                <a:pPr algn="r">
                  <a:lnSpc>
                    <a:spcPct val="200000"/>
                  </a:lnSpc>
                  <a:tabLst>
                    <a:tab pos="1374775" algn="r"/>
                    <a:tab pos="2687638" algn="r"/>
                  </a:tabLst>
                </a:pP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	0.42</a:t>
                </a:r>
                <a:r>
                  <a:rPr lang="en-US" sz="2000" b="1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z</a:t>
                </a: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sec =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2.88</m:t>
                            </m:r>
                          </m:den>
                        </m:f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sec =</a:t>
                </a:r>
              </a:p>
              <a:p>
                <a:pPr algn="r">
                  <a:lnSpc>
                    <a:spcPct val="200000"/>
                  </a:lnSpc>
                  <a:tabLst>
                    <a:tab pos="1374775" algn="r"/>
                    <a:tab pos="2687638" algn="r"/>
                  </a:tabLst>
                </a:pP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	0.042</a:t>
                </a:r>
                <a:r>
                  <a:rPr lang="en-US" sz="2000" b="1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z</a:t>
                </a:r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sec =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56</m:t>
                            </m:r>
                          </m:den>
                        </m:f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000" b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sec =</a:t>
                </a:r>
              </a:p>
              <a:p>
                <a:pPr algn="r">
                  <a:lnSpc>
                    <a:spcPct val="200000"/>
                  </a:lnSpc>
                  <a:tabLst>
                    <a:tab pos="1374775" algn="r"/>
                    <a:tab pos="2687638" algn="r"/>
                  </a:tabLst>
                </a:pPr>
                <a:endParaRPr lang="en-US" sz="2000" b="1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endParaRPr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73" y="1673066"/>
                <a:ext cx="2881611" cy="5131789"/>
              </a:xfrm>
              <a:prstGeom prst="rect">
                <a:avLst/>
              </a:prstGeom>
              <a:blipFill>
                <a:blip r:embed="rId3"/>
                <a:stretch>
                  <a:fillRect l="-2119" r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/>
          <p:cNvSpPr txBox="1"/>
          <p:nvPr/>
        </p:nvSpPr>
        <p:spPr>
          <a:xfrm>
            <a:off x="8638467" y="1679941"/>
            <a:ext cx="233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</a:t>
            </a:r>
            <a:r>
              <a:rPr lang="en-US" sz="20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	</a:t>
            </a:r>
            <a:r>
              <a:rPr lang="en-US" sz="20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hexqua′timel</a:t>
            </a:r>
            <a:endParaRPr lang="en-US" sz="20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	</a:t>
            </a:r>
            <a:r>
              <a:rPr lang="en-US" sz="20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pentqua′timel</a:t>
            </a:r>
            <a:endParaRPr lang="en-US" sz="20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	</a:t>
            </a:r>
            <a:r>
              <a:rPr lang="en-US" sz="20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quadqua′timel</a:t>
            </a:r>
            <a:endParaRPr lang="en-US" sz="20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	</a:t>
            </a:r>
            <a:r>
              <a:rPr lang="en-US" sz="20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triqua′timel</a:t>
            </a:r>
            <a:endParaRPr lang="en-US" sz="20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	</a:t>
            </a:r>
            <a:r>
              <a:rPr lang="en-US" sz="20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biqua′timel</a:t>
            </a:r>
            <a:endParaRPr lang="en-US" sz="20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	 </a:t>
            </a:r>
            <a:r>
              <a:rPr lang="en-US" sz="20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unqua′timel</a:t>
            </a:r>
            <a:endParaRPr lang="en-US" sz="20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	 ′</a:t>
            </a:r>
            <a:r>
              <a:rPr lang="en-US" sz="20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timel</a:t>
            </a:r>
            <a:endParaRPr lang="en-US" sz="20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59801" y="1672853"/>
            <a:ext cx="233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1947863" algn="r"/>
              </a:tabLst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Stencil" panose="040409050D0802020404" pitchFamily="82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  <a:ea typeface="Symbola" panose="02020503060805020204" pitchFamily="18" charset="0"/>
                <a:cs typeface="Symbola" panose="02020503060805020204" pitchFamily="18" charset="0"/>
              </a:rPr>
              <a:t>duor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Stencil" panose="040409050D0802020404" pitchFamily="82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  <a:ea typeface="Symbola" panose="02020503060805020204" pitchFamily="18" charset="0"/>
                <a:cs typeface="Symbola" panose="02020503060805020204" pitchFamily="18" charset="0"/>
              </a:rPr>
              <a:t>temin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Stencil" panose="040409050D0802020404" pitchFamily="82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  <a:ea typeface="Symbola" panose="02020503060805020204" pitchFamily="18" charset="0"/>
                <a:cs typeface="Symbola" panose="02020503060805020204" pitchFamily="18" charset="0"/>
              </a:rPr>
              <a:t>= minette</a:t>
            </a: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  <a:ea typeface="Symbola" panose="02020503060805020204" pitchFamily="18" charset="0"/>
                <a:cs typeface="Symbola" panose="02020503060805020204" pitchFamily="18" charset="0"/>
              </a:rPr>
              <a:t>grovic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Stencil" panose="040409050D0802020404" pitchFamily="82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  <a:ea typeface="Symbola" panose="02020503060805020204" pitchFamily="18" charset="0"/>
                <a:cs typeface="Symbola" panose="02020503060805020204" pitchFamily="18" charset="0"/>
              </a:rPr>
              <a:t>dovic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Stencil" panose="040409050D0802020404" pitchFamily="82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  <a:ea typeface="Symbola" panose="02020503060805020204" pitchFamily="18" charset="0"/>
                <a:cs typeface="Symbola" panose="02020503060805020204" pitchFamily="18" charset="0"/>
              </a:rPr>
              <a:t>vic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Stencil" panose="040409050D0802020404" pitchFamily="82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023152" y="1665765"/>
            <a:ext cx="233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1947863" algn="r"/>
              </a:tabLst>
            </a:pPr>
            <a:endParaRPr lang="en-US" sz="20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′dwell</a:t>
            </a: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′breather</a:t>
            </a: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′trice</a:t>
            </a: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′lull</a:t>
            </a: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′twinkling</a:t>
            </a:r>
          </a:p>
          <a:p>
            <a:pPr>
              <a:lnSpc>
                <a:spcPct val="200000"/>
              </a:lnSpc>
              <a:tabLst>
                <a:tab pos="1947863" algn="r"/>
              </a:tabLst>
            </a:pPr>
            <a:r>
              <a:rPr lang="en-US" sz="20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′jiff</a:t>
            </a:r>
          </a:p>
        </p:txBody>
      </p:sp>
    </p:spTree>
    <p:extLst>
      <p:ext uri="{BB962C8B-B14F-4D97-AF65-F5344CB8AC3E}">
        <p14:creationId xmlns:p14="http://schemas.microsoft.com/office/powerpoint/2010/main" val="380937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ontent Placeholder 2"/>
          <p:cNvSpPr txBox="1">
            <a:spLocks/>
          </p:cNvSpPr>
          <p:nvPr/>
        </p:nvSpPr>
        <p:spPr>
          <a:xfrm>
            <a:off x="9564851" y="5240179"/>
            <a:ext cx="2322285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i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– exactly</a:t>
            </a:r>
          </a:p>
        </p:txBody>
      </p:sp>
      <p:grpSp>
        <p:nvGrpSpPr>
          <p:cNvPr id="166" name="Group 165"/>
          <p:cNvGrpSpPr/>
          <p:nvPr/>
        </p:nvGrpSpPr>
        <p:grpSpPr>
          <a:xfrm>
            <a:off x="8412423" y="4274380"/>
            <a:ext cx="3538000" cy="785825"/>
            <a:chOff x="8320918" y="1641037"/>
            <a:chExt cx="3538000" cy="785825"/>
          </a:xfrm>
        </p:grpSpPr>
        <p:sp>
          <p:nvSpPr>
            <p:cNvPr id="35" name="TextBox 34"/>
            <p:cNvSpPr txBox="1"/>
            <p:nvPr/>
          </p:nvSpPr>
          <p:spPr>
            <a:xfrm>
              <a:off x="8966661" y="1710783"/>
              <a:ext cx="2892257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ea typeface="Symbola" panose="02020503060805020204" pitchFamily="18" charset="0"/>
                  <a:cs typeface="Symbola" panose="02020503060805020204" pitchFamily="18" charset="0"/>
                </a:rPr>
                <a:t>True average gravity integrated over surface area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8969014" y="1641037"/>
              <a:ext cx="2887550" cy="785825"/>
            </a:xfrm>
            <a:prstGeom prst="ellips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cxnSp>
          <p:nvCxnSpPr>
            <p:cNvPr id="37" name="Connector: Curved 36"/>
            <p:cNvCxnSpPr>
              <a:stCxn id="36" idx="2"/>
              <a:endCxn id="92" idx="3"/>
            </p:cNvCxnSpPr>
            <p:nvPr/>
          </p:nvCxnSpPr>
          <p:spPr>
            <a:xfrm rot="10800000">
              <a:off x="8320918" y="2015174"/>
              <a:ext cx="648097" cy="18776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5850478" y="344588"/>
            <a:ext cx="5575978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Acceleration to Length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5" y="344588"/>
            <a:ext cx="5342119" cy="6593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Deriving </a:t>
            </a:r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Units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75733" y="1298844"/>
            <a:ext cx="9545524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>
                <a:ea typeface="Symbola" panose="02020503060805020204" pitchFamily="18" charset="0"/>
                <a:cs typeface="Symbola" panose="02020503060805020204" pitchFamily="18" charset="0"/>
              </a:rPr>
              <a:t>A gravity-based metrology uses Earth’s gravity as its </a:t>
            </a:r>
            <a:r>
              <a:rPr lang="en-US" b="1" dirty="0" err="1">
                <a:solidFill>
                  <a:srgbClr val="00B050"/>
                </a:solidFill>
                <a:ea typeface="Symbola" panose="02020503060805020204" pitchFamily="18" charset="0"/>
                <a:cs typeface="Symbola" panose="02020503060805020204" pitchFamily="18" charset="0"/>
              </a:rPr>
              <a:t>accelerel</a:t>
            </a:r>
            <a:endParaRPr lang="en-US" dirty="0">
              <a:solidFill>
                <a:srgbClr val="00B050"/>
              </a:solidFill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78075" y="6087280"/>
            <a:ext cx="1693296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Equatorial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75733" y="1763301"/>
            <a:ext cx="9545524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>
                <a:ea typeface="Symbola" panose="02020503060805020204" pitchFamily="18" charset="0"/>
                <a:cs typeface="Symbola" panose="02020503060805020204" pitchFamily="18" charset="0"/>
              </a:rPr>
              <a:t>But Earth’s gravity varies, mostly due to latitude:</a:t>
            </a:r>
            <a:endParaRPr lang="en-US" dirty="0">
              <a:solidFill>
                <a:srgbClr val="00B050"/>
              </a:solidFill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488734" y="6087280"/>
            <a:ext cx="2557362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9.780327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m/s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81139" y="6079876"/>
            <a:ext cx="2322285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32.087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ft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78075" y="2320916"/>
            <a:ext cx="1693296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Polar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488731" y="2320915"/>
            <a:ext cx="2734013" cy="770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9.832186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m/s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181140" y="2332258"/>
            <a:ext cx="2322285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32.258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ft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486730" y="3653372"/>
            <a:ext cx="1751354" cy="449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dirty="0"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SI gravity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97385" y="3652686"/>
            <a:ext cx="2322394" cy="450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9.80665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m/s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189795" y="3650733"/>
            <a:ext cx="2112204" cy="4171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32.174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ft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92248" y="5240179"/>
            <a:ext cx="1751354" cy="46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accelerel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502903" y="5240179"/>
            <a:ext cx="2734014" cy="464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9.79651584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m/s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216116" y="5240180"/>
            <a:ext cx="2301482" cy="46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32.1408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ft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8301998" y="3070608"/>
            <a:ext cx="3812851" cy="1154067"/>
            <a:chOff x="7584902" y="1982703"/>
            <a:chExt cx="3988354" cy="1154067"/>
          </a:xfrm>
        </p:grpSpPr>
        <p:sp>
          <p:nvSpPr>
            <p:cNvPr id="5" name="Oval 4"/>
            <p:cNvSpPr/>
            <p:nvPr/>
          </p:nvSpPr>
          <p:spPr>
            <a:xfrm>
              <a:off x="8372301" y="1982703"/>
              <a:ext cx="3200955" cy="11540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90514" y="2064549"/>
              <a:ext cx="28082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ea typeface="Symbola" panose="02020503060805020204" pitchFamily="18" charset="0"/>
                  <a:cs typeface="Symbola" panose="02020503060805020204" pitchFamily="18" charset="0"/>
                </a:rPr>
                <a:t>19</a:t>
              </a:r>
              <a:r>
                <a:rPr lang="en-US" baseline="30000" dirty="0">
                  <a:ea typeface="Symbola" panose="02020503060805020204" pitchFamily="18" charset="0"/>
                  <a:cs typeface="Symbola" panose="02020503060805020204" pitchFamily="18" charset="0"/>
                </a:rPr>
                <a:t>th</a:t>
              </a:r>
              <a:r>
                <a:rPr lang="en-US" baseline="-25000" dirty="0">
                  <a:ea typeface="Symbola" panose="02020503060805020204" pitchFamily="18" charset="0"/>
                  <a:cs typeface="Symbola" panose="02020503060805020204" pitchFamily="18" charset="0"/>
                </a:rPr>
                <a:t>d</a:t>
              </a:r>
              <a:r>
                <a:rPr lang="en-US" dirty="0">
                  <a:ea typeface="Symbola" panose="02020503060805020204" pitchFamily="18" charset="0"/>
                  <a:cs typeface="Symbola" panose="02020503060805020204" pitchFamily="18" charset="0"/>
                </a:rPr>
                <a:t>-Century estimate (inaccurate) of the gravity at median latitude (45°</a:t>
              </a:r>
              <a:r>
                <a:rPr lang="en-US" baseline="-25000" dirty="0">
                  <a:ea typeface="Symbola" panose="02020503060805020204" pitchFamily="18" charset="0"/>
                  <a:cs typeface="Symbola" panose="02020503060805020204" pitchFamily="18" charset="0"/>
                </a:rPr>
                <a:t>d</a:t>
              </a:r>
              <a:r>
                <a:rPr lang="en-US" dirty="0">
                  <a:ea typeface="Symbola" panose="02020503060805020204" pitchFamily="18" charset="0"/>
                  <a:cs typeface="Symbola" panose="02020503060805020204" pitchFamily="18" charset="0"/>
                </a:rPr>
                <a:t>)</a:t>
              </a:r>
            </a:p>
          </p:txBody>
        </p:sp>
        <p:cxnSp>
          <p:nvCxnSpPr>
            <p:cNvPr id="7" name="Connector: Curved 6"/>
            <p:cNvCxnSpPr>
              <a:stCxn id="5" idx="2"/>
              <a:endCxn id="22" idx="3"/>
            </p:cNvCxnSpPr>
            <p:nvPr/>
          </p:nvCxnSpPr>
          <p:spPr>
            <a:xfrm rot="10800000" flipV="1">
              <a:off x="7584902" y="2559737"/>
              <a:ext cx="787399" cy="21168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Content Placeholder 2"/>
          <p:cNvSpPr txBox="1">
            <a:spLocks/>
          </p:cNvSpPr>
          <p:nvPr/>
        </p:nvSpPr>
        <p:spPr>
          <a:xfrm>
            <a:off x="1478075" y="2979198"/>
            <a:ext cx="1751354" cy="461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00B0F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Gee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476183" y="2979198"/>
            <a:ext cx="2734014" cy="478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9.81005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m/s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181139" y="2978325"/>
            <a:ext cx="2222632" cy="462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32.1852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ft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8403771" y="1615440"/>
            <a:ext cx="3788229" cy="1594245"/>
            <a:chOff x="8403771" y="1615440"/>
            <a:chExt cx="3788229" cy="1594245"/>
          </a:xfrm>
        </p:grpSpPr>
        <p:sp>
          <p:nvSpPr>
            <p:cNvPr id="51" name="TextBox 50"/>
            <p:cNvSpPr txBox="1"/>
            <p:nvPr/>
          </p:nvSpPr>
          <p:spPr>
            <a:xfrm>
              <a:off x="9176573" y="1691273"/>
              <a:ext cx="2921083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ea typeface="Symbola" panose="02020503060805020204" pitchFamily="18" charset="0"/>
                  <a:cs typeface="Symbola" panose="02020503060805020204" pitchFamily="18" charset="0"/>
                </a:rPr>
                <a:t>A value that could be measured very accurately during </a:t>
              </a:r>
              <a:r>
                <a:rPr lang="en-US" dirty="0" err="1">
                  <a:ea typeface="Symbola" panose="02020503060805020204" pitchFamily="18" charset="0"/>
                  <a:cs typeface="Symbola" panose="02020503060805020204" pitchFamily="18" charset="0"/>
                </a:rPr>
                <a:t>Pendlebury’s</a:t>
              </a:r>
              <a:r>
                <a:rPr lang="en-US" dirty="0">
                  <a:ea typeface="Symbola" panose="02020503060805020204" pitchFamily="18" charset="0"/>
                  <a:cs typeface="Symbola" panose="02020503060805020204" pitchFamily="18" charset="0"/>
                </a:rPr>
                <a:t> era, but higher latitude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9176573" y="1615440"/>
              <a:ext cx="3015427" cy="1359445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cxnSp>
          <p:nvCxnSpPr>
            <p:cNvPr id="53" name="Connector: Curved 52"/>
            <p:cNvCxnSpPr>
              <a:stCxn id="52" idx="2"/>
              <a:endCxn id="50" idx="3"/>
            </p:cNvCxnSpPr>
            <p:nvPr/>
          </p:nvCxnSpPr>
          <p:spPr>
            <a:xfrm rot="10800000" flipV="1">
              <a:off x="8403771" y="2295163"/>
              <a:ext cx="772802" cy="91452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Content Placeholder 2"/>
          <p:cNvSpPr txBox="1">
            <a:spLocks/>
          </p:cNvSpPr>
          <p:nvPr/>
        </p:nvSpPr>
        <p:spPr>
          <a:xfrm>
            <a:off x="1492248" y="4416072"/>
            <a:ext cx="1693296" cy="5589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Surface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Avg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3476582" y="4416072"/>
            <a:ext cx="2734014" cy="464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9.79758272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m/s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6189795" y="4416073"/>
            <a:ext cx="2222627" cy="46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32.1443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ft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8517598" y="5472625"/>
            <a:ext cx="3541523" cy="1385375"/>
            <a:chOff x="8350739" y="1624384"/>
            <a:chExt cx="3541523" cy="1385375"/>
          </a:xfrm>
        </p:grpSpPr>
        <p:sp>
          <p:nvSpPr>
            <p:cNvPr id="112" name="TextBox 111"/>
            <p:cNvSpPr txBox="1"/>
            <p:nvPr/>
          </p:nvSpPr>
          <p:spPr>
            <a:xfrm>
              <a:off x="9243518" y="2030730"/>
              <a:ext cx="254781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ea typeface="Symbola" panose="02020503060805020204" pitchFamily="18" charset="0"/>
                  <a:cs typeface="Symbola" panose="02020503060805020204" pitchFamily="18" charset="0"/>
                </a:rPr>
                <a:t>Near true average, gives exact machine-tool ratios to USC and SI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9042571" y="1855953"/>
              <a:ext cx="2849691" cy="1153806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endParaRPr>
            </a:p>
          </p:txBody>
        </p:sp>
        <p:cxnSp>
          <p:nvCxnSpPr>
            <p:cNvPr id="114" name="Connector: Curved 113"/>
            <p:cNvCxnSpPr>
              <a:stCxn id="113" idx="2"/>
              <a:endCxn id="25" idx="3"/>
            </p:cNvCxnSpPr>
            <p:nvPr/>
          </p:nvCxnSpPr>
          <p:spPr>
            <a:xfrm rot="10800000">
              <a:off x="8350739" y="1624384"/>
              <a:ext cx="691832" cy="808473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63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5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48" grpId="0"/>
      <p:bldP spid="49" grpId="0"/>
      <p:bldP spid="50" grpId="0"/>
      <p:bldP spid="90" grpId="0"/>
      <p:bldP spid="91" grpId="0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2"/>
          <p:cNvSpPr txBox="1">
            <a:spLocks/>
          </p:cNvSpPr>
          <p:nvPr/>
        </p:nvSpPr>
        <p:spPr>
          <a:xfrm>
            <a:off x="9564851" y="5501294"/>
            <a:ext cx="2322285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i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– exactly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9564851" y="5221991"/>
            <a:ext cx="2322285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i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– exactly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564851" y="2590666"/>
            <a:ext cx="2322285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i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– exactly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9564851" y="3160824"/>
            <a:ext cx="2322285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i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– exactly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9564851" y="2563418"/>
            <a:ext cx="2322285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′morsel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9544049" y="3133574"/>
            <a:ext cx="2322285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′hand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9544048" y="3715295"/>
            <a:ext cx="2322285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′ell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9544047" y="4297016"/>
            <a:ext cx="2322285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habital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9544045" y="5460458"/>
            <a:ext cx="2322285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dromal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8730" y="1864119"/>
            <a:ext cx="2854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</a:t>
            </a:r>
            <a:r>
              <a:rPr lang="en-US" b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accelerel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× 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timel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50478" y="344588"/>
            <a:ext cx="5575978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Acceleration to Length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5" y="344588"/>
            <a:ext cx="5342119" cy="6593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Deriving </a:t>
            </a:r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Units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478075" y="1894295"/>
            <a:ext cx="1751354" cy="57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velocitel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488730" y="1896554"/>
            <a:ext cx="2734014" cy="65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1.0204704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km/h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201942" y="1896554"/>
            <a:ext cx="2322285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0.93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ft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/s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9564851" y="1896554"/>
            <a:ext cx="2322285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i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– exactly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478075" y="2590666"/>
            <a:ext cx="1751354" cy="57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88730" y="2560490"/>
            <a:ext cx="2854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</a:t>
            </a:r>
            <a:r>
              <a:rPr lang="en-US" b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velocitel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× 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timel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488730" y="2590666"/>
            <a:ext cx="2734014" cy="65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8.20208</a:t>
            </a:r>
            <a:r>
              <a:rPr lang="en-US" sz="2400" u="sng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6201942" y="2565914"/>
                <a:ext cx="3362909" cy="5837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tabLst>
                    <a:tab pos="1716088" algn="l"/>
                  </a:tabLst>
                </a:pPr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num>
                          <m:den>
                            <m:r>
                              <a:rPr lang="en-US" sz="2400" b="0" i="1" dirty="0">
                                <a:latin typeface="Cambria Math" panose="02040503050406030204" pitchFamily="18" charset="0"/>
                              </a:rPr>
                              <m:t>96</m:t>
                            </m:r>
                          </m:den>
                        </m:f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in 	= 0.3↊6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baseline="-25000" dirty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in</a:t>
                </a:r>
              </a:p>
              <a:p>
                <a:pPr marL="0" indent="0">
                  <a:buNone/>
                  <a:tabLst>
                    <a:tab pos="2743200" algn="l"/>
                  </a:tabLst>
                </a:pPr>
                <a:endParaRPr lang="en-US" sz="24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942" y="2565914"/>
                <a:ext cx="3362909" cy="583737"/>
              </a:xfrm>
              <a:prstGeom prst="rect">
                <a:avLst/>
              </a:prstGeom>
              <a:blipFill>
                <a:blip r:embed="rId3"/>
                <a:stretch>
                  <a:fillRect l="-2717" t="-9375" r="-1812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ontent Placeholder 2"/>
          <p:cNvSpPr txBox="1">
            <a:spLocks/>
          </p:cNvSpPr>
          <p:nvPr/>
        </p:nvSpPr>
        <p:spPr>
          <a:xfrm>
            <a:off x="391886" y="3179199"/>
            <a:ext cx="2423885" cy="65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unqua′lengthel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3488730" y="3160824"/>
            <a:ext cx="2734014" cy="65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0.98425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dm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 txBox="1">
                <a:spLocks/>
              </p:cNvSpPr>
              <p:nvPr/>
            </p:nvSpPr>
            <p:spPr>
              <a:xfrm>
                <a:off x="6212342" y="3169101"/>
                <a:ext cx="3352509" cy="5589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tabLst>
                    <a:tab pos="1716088" algn="l"/>
                    <a:tab pos="3087688" algn="r"/>
                  </a:tabLst>
                </a:pPr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3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1800" b="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in 	= 3.↊6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baseline="-25000" dirty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in </a:t>
                </a:r>
              </a:p>
            </p:txBody>
          </p:sp>
        </mc:Choice>
        <mc:Fallback xmlns="">
          <p:sp>
            <p:nvSpPr>
              <p:cNvPr id="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42" y="3169101"/>
                <a:ext cx="3352509" cy="558985"/>
              </a:xfrm>
              <a:prstGeom prst="rect">
                <a:avLst/>
              </a:prstGeom>
              <a:blipFill>
                <a:blip r:embed="rId4"/>
                <a:stretch>
                  <a:fillRect l="-2727" t="-1304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ontent Placeholder 2"/>
          <p:cNvSpPr txBox="1">
            <a:spLocks/>
          </p:cNvSpPr>
          <p:nvPr/>
        </p:nvSpPr>
        <p:spPr>
          <a:xfrm>
            <a:off x="391886" y="3747536"/>
            <a:ext cx="2423885" cy="57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biqua′lengthel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3488730" y="3747536"/>
            <a:ext cx="2734014" cy="65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1.1811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/>
              <p:cNvSpPr txBox="1">
                <a:spLocks/>
              </p:cNvSpPr>
              <p:nvPr/>
            </p:nvSpPr>
            <p:spPr>
              <a:xfrm>
                <a:off x="6201941" y="3747536"/>
                <a:ext cx="3362909" cy="5589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tabLst>
                    <a:tab pos="1716088" algn="l"/>
                    <a:tab pos="2743200" algn="l"/>
                  </a:tabLst>
                </a:pPr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46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in 	= 3↊.6</a:t>
                </a:r>
                <a14:m>
                  <m:oMath xmlns:m="http://schemas.openxmlformats.org/officeDocument/2006/math">
                    <m:r>
                      <a:rPr lang="en-US" sz="2400" b="0" i="1" baseline="-25000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in </a:t>
                </a:r>
              </a:p>
            </p:txBody>
          </p:sp>
        </mc:Choice>
        <mc:Fallback xmlns="">
          <p:sp>
            <p:nvSpPr>
              <p:cNvPr id="4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941" y="3747536"/>
                <a:ext cx="3362909" cy="558985"/>
              </a:xfrm>
              <a:prstGeom prst="rect">
                <a:avLst/>
              </a:prstGeom>
              <a:blipFill>
                <a:blip r:embed="rId5"/>
                <a:stretch>
                  <a:fillRect l="-2717" t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ontent Placeholder 2"/>
          <p:cNvSpPr txBox="1">
            <a:spLocks/>
          </p:cNvSpPr>
          <p:nvPr/>
        </p:nvSpPr>
        <p:spPr>
          <a:xfrm>
            <a:off x="9564851" y="3747536"/>
            <a:ext cx="2322285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i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– exactly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637659" y="4305259"/>
            <a:ext cx="2198914" cy="5750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triqua′lengthel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509532" y="4305259"/>
            <a:ext cx="2734014" cy="6546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14.1732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/>
              <p:cNvSpPr txBox="1">
                <a:spLocks/>
              </p:cNvSpPr>
              <p:nvPr/>
            </p:nvSpPr>
            <p:spPr>
              <a:xfrm>
                <a:off x="6222743" y="4305259"/>
                <a:ext cx="3321306" cy="5589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tabLst>
                    <a:tab pos="1716088" algn="l"/>
                    <a:tab pos="2743200" algn="l"/>
                  </a:tabLst>
                </a:pPr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46</a:t>
                </a:r>
                <a:r>
                  <a:rPr lang="en-US" sz="2400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d</a:t>
                </a:r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</a:t>
                </a:r>
                <a:r>
                  <a:rPr lang="en-US" sz="2400" dirty="0" err="1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ft</a:t>
                </a:r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6 in 	= 3↊.6</a:t>
                </a:r>
                <a14:m>
                  <m:oMath xmlns:m="http://schemas.openxmlformats.org/officeDocument/2006/math">
                    <m:r>
                      <a:rPr lang="en-US" sz="2400" b="0" i="1" baseline="-25000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ft </a:t>
                </a:r>
              </a:p>
            </p:txBody>
          </p:sp>
        </mc:Choice>
        <mc:Fallback xmlns="">
          <p:sp>
            <p:nvSpPr>
              <p:cNvPr id="5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743" y="4305259"/>
                <a:ext cx="3321306" cy="558985"/>
              </a:xfrm>
              <a:prstGeom prst="rect">
                <a:avLst/>
              </a:prstGeom>
              <a:blipFill>
                <a:blip r:embed="rId6"/>
                <a:stretch>
                  <a:fillRect l="-2936" t="-15217" r="-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ontent Placeholder 2"/>
          <p:cNvSpPr txBox="1">
            <a:spLocks/>
          </p:cNvSpPr>
          <p:nvPr/>
        </p:nvSpPr>
        <p:spPr>
          <a:xfrm>
            <a:off x="9564851" y="4305259"/>
            <a:ext cx="2322285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i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– exactly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91886" y="4895223"/>
            <a:ext cx="2444687" cy="5750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quadqua′lengthel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3509532" y="4895223"/>
            <a:ext cx="2734014" cy="6546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170.0784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/>
              <p:cNvSpPr txBox="1">
                <a:spLocks/>
              </p:cNvSpPr>
              <p:nvPr/>
            </p:nvSpPr>
            <p:spPr>
              <a:xfrm>
                <a:off x="6222743" y="4895223"/>
                <a:ext cx="3342107" cy="5589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tabLst>
                    <a:tab pos="1716088" algn="l"/>
                    <a:tab pos="2743200" algn="l"/>
                  </a:tabLst>
                </a:pPr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558</a:t>
                </a:r>
                <a:r>
                  <a:rPr lang="en-US" sz="2400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d</a:t>
                </a:r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</a:t>
                </a:r>
                <a:r>
                  <a:rPr lang="en-US" sz="2400" dirty="0" err="1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ft</a:t>
                </a:r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	= 3↊6</a:t>
                </a:r>
                <a14:m>
                  <m:oMath xmlns:m="http://schemas.openxmlformats.org/officeDocument/2006/math">
                    <m:r>
                      <a:rPr lang="en-US" sz="2400" b="0" i="1" baseline="-25000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ft</a:t>
                </a:r>
              </a:p>
            </p:txBody>
          </p:sp>
        </mc:Choice>
        <mc:Fallback xmlns="">
          <p:sp>
            <p:nvSpPr>
              <p:cNvPr id="5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743" y="4895223"/>
                <a:ext cx="3342107" cy="558985"/>
              </a:xfrm>
              <a:prstGeom prst="rect">
                <a:avLst/>
              </a:prstGeom>
              <a:blipFill>
                <a:blip r:embed="rId7"/>
                <a:stretch>
                  <a:fillRect l="-2920" t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ontent Placeholder 2"/>
          <p:cNvSpPr txBox="1">
            <a:spLocks/>
          </p:cNvSpPr>
          <p:nvPr/>
        </p:nvSpPr>
        <p:spPr>
          <a:xfrm>
            <a:off x="9564851" y="4895223"/>
            <a:ext cx="2322285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i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– exactly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391886" y="5501294"/>
            <a:ext cx="2444687" cy="5750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pentqua′lengthel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3509532" y="5501294"/>
            <a:ext cx="2734014" cy="6546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2.0409408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/>
              <p:cNvSpPr txBox="1">
                <a:spLocks/>
              </p:cNvSpPr>
              <p:nvPr/>
            </p:nvSpPr>
            <p:spPr>
              <a:xfrm>
                <a:off x="6222744" y="5501294"/>
                <a:ext cx="3342106" cy="5589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tabLst>
                    <a:tab pos="1716088" algn="l"/>
                    <a:tab pos="2743200" algn="l"/>
                  </a:tabLst>
                </a:pPr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6696</a:t>
                </a:r>
                <a:r>
                  <a:rPr lang="en-US" sz="2400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d</a:t>
                </a:r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</a:t>
                </a:r>
                <a:r>
                  <a:rPr lang="en-US" sz="2400" dirty="0" err="1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ft</a:t>
                </a:r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	= 3↊60</a:t>
                </a:r>
                <a14:m>
                  <m:oMath xmlns:m="http://schemas.openxmlformats.org/officeDocument/2006/math">
                    <m:r>
                      <a:rPr lang="en-US" sz="2400" b="0" i="1" baseline="-25000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ft</a:t>
                </a:r>
              </a:p>
            </p:txBody>
          </p:sp>
        </mc:Choice>
        <mc:Fallback xmlns="">
          <p:sp>
            <p:nvSpPr>
              <p:cNvPr id="5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744" y="5501294"/>
                <a:ext cx="3342106" cy="558985"/>
              </a:xfrm>
              <a:prstGeom prst="rect">
                <a:avLst/>
              </a:prstGeom>
              <a:blipFill>
                <a:blip r:embed="rId8"/>
                <a:stretch>
                  <a:fillRect l="-2920" t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ontent Placeholder 2"/>
          <p:cNvSpPr txBox="1">
            <a:spLocks/>
          </p:cNvSpPr>
          <p:nvPr/>
        </p:nvSpPr>
        <p:spPr>
          <a:xfrm>
            <a:off x="9544046" y="4866713"/>
            <a:ext cx="2322285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stadial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78075" y="5221991"/>
            <a:ext cx="1751354" cy="57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accelerel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488730" y="5221991"/>
            <a:ext cx="2734014" cy="65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9.79651584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m/s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201942" y="5221991"/>
            <a:ext cx="2322285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32.1408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ft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463 L 0.00143 -0.579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8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2.70833E-6 -0.5800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0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116 L 3.75E-6 -0.5817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2.5E-6 -0.578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26" grpId="0"/>
      <p:bldP spid="38" grpId="0"/>
      <p:bldP spid="38" grpId="1"/>
      <p:bldP spid="43" grpId="0"/>
      <p:bldP spid="43" grpId="1"/>
      <p:bldP spid="61" grpId="0" animBg="1"/>
      <p:bldP spid="62" grpId="0" animBg="1"/>
      <p:bldP spid="63" grpId="0" animBg="1"/>
      <p:bldP spid="64" grpId="0" animBg="1"/>
      <p:bldP spid="66" grpId="0" animBg="1"/>
      <p:bldP spid="4" grpId="0"/>
      <p:bldP spid="4" grpId="1"/>
      <p:bldP spid="27" grpId="0"/>
      <p:bldP spid="28" grpId="0"/>
      <p:bldP spid="29" grpId="0"/>
      <p:bldP spid="30" grpId="0"/>
      <p:bldP spid="31" grpId="0"/>
      <p:bldP spid="32" grpId="0"/>
      <p:bldP spid="32" grpId="1"/>
      <p:bldP spid="33" grpId="0"/>
      <p:bldP spid="34" grpId="0"/>
      <p:bldP spid="39" grpId="0"/>
      <p:bldP spid="41" grpId="0"/>
      <p:bldP spid="42" grpId="0"/>
      <p:bldP spid="44" grpId="0"/>
      <p:bldP spid="45" grpId="0"/>
      <p:bldP spid="46" grpId="0"/>
      <p:bldP spid="47" grpId="0"/>
      <p:bldP spid="47" grpId="1"/>
      <p:bldP spid="48" grpId="0" animBg="1"/>
      <p:bldP spid="49" grpId="0" animBg="1"/>
      <p:bldP spid="50" grpId="0" animBg="1"/>
      <p:bldP spid="51" grpId="0" animBg="1"/>
      <p:bldP spid="51" grpId="1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65" grpId="0" animBg="1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5216" y="1792052"/>
            <a:ext cx="10657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The Founders of the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DoZENAL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SoCIETY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 OF America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03110" y="794344"/>
            <a:ext cx="7281296" cy="659342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</a:rPr>
              <a:t>This presentation is dedicated to the memory of…</a:t>
            </a:r>
            <a:endParaRPr lang="en-US" sz="2800" b="1" i="1" baseline="30000" dirty="0">
              <a:solidFill>
                <a:srgbClr val="00B05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582796" y="2179064"/>
            <a:ext cx="7321924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Who invented the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Dometric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 Metrology in 1944</a:t>
            </a:r>
            <a:r>
              <a:rPr lang="en-US" sz="2000" b="1" baseline="-25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d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=1160</a:t>
            </a:r>
            <a:r>
              <a:rPr lang="en-US" sz="2000" b="1" baseline="-25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z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Stencil" panose="040409050D0802020404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34333" y="3006065"/>
            <a:ext cx="4818850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1" dirty="0">
                <a:solidFill>
                  <a:srgbClr val="00B050"/>
                </a:solidFill>
              </a:rPr>
              <a:t>and to the memory of …</a:t>
            </a:r>
            <a:endParaRPr lang="en-US" sz="2800" b="1" i="1" baseline="300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4894" y="3931879"/>
            <a:ext cx="7157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Private William S. Crosby</a:t>
            </a:r>
            <a:endParaRPr lang="en-US" sz="40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745557" y="4371723"/>
            <a:ext cx="8996402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Who wrote a letter to </a:t>
            </a:r>
            <a:r>
              <a:rPr lang="en-US" sz="2000" i="1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the DUODECIMAL Bulletin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in 1945</a:t>
            </a:r>
            <a:r>
              <a:rPr lang="en-US" sz="2000" b="1" baseline="-25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d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=1161</a:t>
            </a:r>
            <a:r>
              <a:rPr lang="en-US" sz="2000" b="1" baseline="-25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z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Stencil" panose="040409050D0802020404" pitchFamily="8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43953" y="5029348"/>
            <a:ext cx="8399610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1" dirty="0">
                <a:solidFill>
                  <a:srgbClr val="00B050"/>
                </a:solidFill>
              </a:rPr>
              <a:t>where he sketched out the essentials of </a:t>
            </a:r>
            <a:r>
              <a:rPr lang="en-US" sz="2800" b="1" i="1" dirty="0" err="1">
                <a:solidFill>
                  <a:srgbClr val="00B050"/>
                </a:solidFill>
              </a:rPr>
              <a:t>Primel</a:t>
            </a:r>
            <a:r>
              <a:rPr lang="en-US" sz="2800" b="1" i="1" dirty="0">
                <a:solidFill>
                  <a:srgbClr val="00B050"/>
                </a:solidFill>
              </a:rPr>
              <a:t>…</a:t>
            </a:r>
            <a:endParaRPr lang="en-US" sz="2800" b="1" i="1" baseline="300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1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3"/>
    </mc:Choice>
    <mc:Fallback xmlns="">
      <p:transition spd="slow" advTm="14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ntent Placeholder 2"/>
          <p:cNvSpPr txBox="1">
            <a:spLocks/>
          </p:cNvSpPr>
          <p:nvPr/>
        </p:nvSpPr>
        <p:spPr>
          <a:xfrm>
            <a:off x="3488730" y="4890725"/>
            <a:ext cx="4182070" cy="6546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0.999972 kg/L</a:t>
            </a:r>
            <a:endParaRPr lang="en-US" sz="2400" baseline="300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buNone/>
              <a:tabLst>
                <a:tab pos="2743200" algn="l"/>
              </a:tabLst>
            </a:pP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3490038" y="3747090"/>
            <a:ext cx="2097962" cy="6546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(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)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</a:t>
            </a:r>
          </a:p>
          <a:p>
            <a:pPr marL="0" indent="0">
              <a:buNone/>
              <a:tabLst>
                <a:tab pos="2743200" algn="l"/>
              </a:tabLst>
            </a:pP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480398" y="4292227"/>
            <a:ext cx="3250602" cy="6546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(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unqua′lengthel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)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</a:t>
            </a:r>
          </a:p>
          <a:p>
            <a:pPr marL="0" indent="0">
              <a:buNone/>
              <a:tabLst>
                <a:tab pos="2743200" algn="l"/>
              </a:tabLst>
            </a:pP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9564851" y="2563418"/>
            <a:ext cx="2322285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′morsel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9544049" y="3133574"/>
            <a:ext cx="2322285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′hand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50478" y="344588"/>
            <a:ext cx="5575978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Length to Mass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5" y="344588"/>
            <a:ext cx="5342119" cy="6593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Deriving </a:t>
            </a:r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Units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78075" y="1241941"/>
            <a:ext cx="1751354" cy="57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accelerel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488730" y="1241941"/>
            <a:ext cx="2734014" cy="65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9.79651584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m/s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201942" y="1241941"/>
            <a:ext cx="2322285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32.1408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ft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/s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9564851" y="1241941"/>
            <a:ext cx="2322285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i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– exactly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478075" y="1894295"/>
            <a:ext cx="1751354" cy="57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velocitel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488730" y="1896554"/>
            <a:ext cx="2734014" cy="65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1.0204704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km/h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201942" y="1896554"/>
            <a:ext cx="2322285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0.93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ft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/s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9564851" y="1896554"/>
            <a:ext cx="2322285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i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– exactly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478075" y="2590666"/>
            <a:ext cx="1751354" cy="57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488730" y="2590666"/>
            <a:ext cx="2734014" cy="65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8.20208</a:t>
            </a:r>
            <a:r>
              <a:rPr lang="en-US" sz="2400" u="sng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6201942" y="2565914"/>
                <a:ext cx="3362909" cy="5837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tabLst>
                    <a:tab pos="1716088" algn="l"/>
                  </a:tabLst>
                </a:pPr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num>
                          <m:den>
                            <m:r>
                              <a:rPr lang="en-US" sz="2400" b="0" i="1" dirty="0">
                                <a:latin typeface="Cambria Math" panose="02040503050406030204" pitchFamily="18" charset="0"/>
                              </a:rPr>
                              <m:t>96</m:t>
                            </m:r>
                          </m:den>
                        </m:f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in 	= 0.3↊6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baseline="-25000" dirty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in</a:t>
                </a:r>
              </a:p>
              <a:p>
                <a:pPr marL="0" indent="0">
                  <a:buNone/>
                  <a:tabLst>
                    <a:tab pos="2743200" algn="l"/>
                  </a:tabLst>
                </a:pPr>
                <a:endParaRPr lang="en-US" sz="2400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942" y="2565914"/>
                <a:ext cx="3362909" cy="583737"/>
              </a:xfrm>
              <a:prstGeom prst="rect">
                <a:avLst/>
              </a:prstGeom>
              <a:blipFill>
                <a:blip r:embed="rId3"/>
                <a:stretch>
                  <a:fillRect l="-2717" t="-9375" r="-1812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ontent Placeholder 2"/>
          <p:cNvSpPr txBox="1">
            <a:spLocks/>
          </p:cNvSpPr>
          <p:nvPr/>
        </p:nvSpPr>
        <p:spPr>
          <a:xfrm>
            <a:off x="391886" y="3179199"/>
            <a:ext cx="2423885" cy="65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unqua′lengthel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3488730" y="3160824"/>
            <a:ext cx="2734014" cy="65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0.98425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dm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 txBox="1">
                <a:spLocks/>
              </p:cNvSpPr>
              <p:nvPr/>
            </p:nvSpPr>
            <p:spPr>
              <a:xfrm>
                <a:off x="6212342" y="3169101"/>
                <a:ext cx="3352509" cy="5589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tabLst>
                    <a:tab pos="1716088" algn="l"/>
                    <a:tab pos="3087688" algn="r"/>
                  </a:tabLst>
                </a:pPr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3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1800" b="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in 	= 3.↊6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baseline="-25000" dirty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sz="24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in </a:t>
                </a:r>
              </a:p>
            </p:txBody>
          </p:sp>
        </mc:Choice>
        <mc:Fallback xmlns="">
          <p:sp>
            <p:nvSpPr>
              <p:cNvPr id="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42" y="3169101"/>
                <a:ext cx="3352509" cy="558985"/>
              </a:xfrm>
              <a:prstGeom prst="rect">
                <a:avLst/>
              </a:prstGeom>
              <a:blipFill>
                <a:blip r:embed="rId4"/>
                <a:stretch>
                  <a:fillRect l="-2727" t="-1304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ontent Placeholder 2"/>
          <p:cNvSpPr txBox="1">
            <a:spLocks/>
          </p:cNvSpPr>
          <p:nvPr/>
        </p:nvSpPr>
        <p:spPr>
          <a:xfrm>
            <a:off x="1478075" y="3747090"/>
            <a:ext cx="1751354" cy="57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volumel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3488730" y="3747090"/>
            <a:ext cx="2734014" cy="65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0.551788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ml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212342" y="3744592"/>
            <a:ext cx="3352509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716088" algn="l"/>
                <a:tab pos="3087688" algn="r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0.111949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tsp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9564851" y="3733242"/>
            <a:ext cx="2627149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′morsel-volume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9544049" y="4303398"/>
            <a:ext cx="2470151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′hand-volume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391886" y="4325000"/>
            <a:ext cx="2423885" cy="65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triqua′volumel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3488730" y="4306625"/>
            <a:ext cx="2734014" cy="65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0.953490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L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6212342" y="4314902"/>
            <a:ext cx="3352509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716088" algn="l"/>
                <a:tab pos="3087688" algn="r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1.007541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qt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117600" y="4908426"/>
            <a:ext cx="1698171" cy="57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densitel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3488730" y="4903514"/>
            <a:ext cx="4182070" cy="6546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maximal density of water</a:t>
            </a:r>
            <a:endParaRPr lang="en-US" sz="2400" baseline="300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  <a:p>
            <a:pPr marL="0" indent="0">
              <a:buNone/>
              <a:tabLst>
                <a:tab pos="2743200" algn="l"/>
              </a:tabLst>
            </a:pP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3490038" y="5462683"/>
            <a:ext cx="4764962" cy="4364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volumel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× 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densitel</a:t>
            </a:r>
            <a:endParaRPr lang="en-US" sz="2400" baseline="300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1064417" y="5462683"/>
            <a:ext cx="1751354" cy="57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massel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3488730" y="5448651"/>
            <a:ext cx="2734014" cy="65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0.551773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g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9465549" y="5448651"/>
            <a:ext cx="2627149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′morsel-mass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391886" y="5966594"/>
            <a:ext cx="2423885" cy="65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triqua′massel</a:t>
            </a:r>
            <a:endParaRPr lang="en-US" sz="2400" b="1" dirty="0">
              <a:solidFill>
                <a:srgbClr val="00B050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3488730" y="5966594"/>
            <a:ext cx="2734014" cy="65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0.953464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kg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222744" y="5947440"/>
            <a:ext cx="3352509" cy="55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1716088" algn="l"/>
                <a:tab pos="3087688" algn="r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2.10202</a:t>
            </a:r>
            <a:r>
              <a:rPr lang="en-US" sz="2400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+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400" dirty="0" err="1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lb</a:t>
            </a:r>
            <a:endParaRPr lang="en-US" sz="24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9465549" y="5947440"/>
            <a:ext cx="2470151" cy="5589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′hand-mass</a:t>
            </a:r>
          </a:p>
        </p:txBody>
      </p:sp>
    </p:spTree>
    <p:extLst>
      <p:ext uri="{BB962C8B-B14F-4D97-AF65-F5344CB8AC3E}">
        <p14:creationId xmlns:p14="http://schemas.microsoft.com/office/powerpoint/2010/main" val="12310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1" grpId="0" animBg="1"/>
      <p:bldP spid="71" grpId="1" animBg="1"/>
      <p:bldP spid="72" grpId="0" animBg="1"/>
      <p:bldP spid="72" grpId="1" animBg="1"/>
      <p:bldP spid="15" grpId="0"/>
      <p:bldP spid="40" grpId="0"/>
      <p:bldP spid="64" grpId="0"/>
      <p:bldP spid="65" grpId="0"/>
      <p:bldP spid="66" grpId="0" animBg="1"/>
      <p:bldP spid="67" grpId="0" animBg="1"/>
      <p:bldP spid="68" grpId="0"/>
      <p:bldP spid="69" grpId="0"/>
      <p:bldP spid="70" grpId="0"/>
      <p:bldP spid="73" grpId="0"/>
      <p:bldP spid="74" grpId="0" animBg="1"/>
      <p:bldP spid="74" grpId="1" animBg="1"/>
      <p:bldP spid="76" grpId="0" animBg="1"/>
      <p:bldP spid="76" grpId="1" animBg="1"/>
      <p:bldP spid="77" grpId="0"/>
      <p:bldP spid="78" grpId="0"/>
      <p:bldP spid="79" grpId="0" animBg="1"/>
      <p:bldP spid="80" grpId="0"/>
      <p:bldP spid="81" grpId="0"/>
      <p:bldP spid="82" grpId="0"/>
      <p:bldP spid="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33376"/>
            <a:ext cx="10515600" cy="6593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Dovetailing </a:t>
            </a:r>
            <a:r>
              <a:rPr lang="en-US" b="1" dirty="0" err="1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Primel</a:t>
            </a:r>
            <a:r>
              <a:rPr lang="en-US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and </a:t>
            </a:r>
            <a:r>
              <a:rPr lang="en-US" b="1" dirty="0">
                <a:solidFill>
                  <a:srgbClr val="338DCD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TGM</a:t>
            </a:r>
            <a:r>
              <a:rPr lang="en-US" b="1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Length Units</a:t>
            </a:r>
            <a:endParaRPr lang="en-US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914400" y="1066800"/>
                <a:ext cx="10515600" cy="5008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tabLst>
                    <a:tab pos="2857500" algn="l"/>
                    <a:tab pos="6056313" algn="l"/>
                    <a:tab pos="7885113" algn="l"/>
                  </a:tabLst>
                </a:pPr>
                <a:r>
                  <a:rPr lang="en-US" b="1" dirty="0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1 ′</a:t>
                </a:r>
                <a:r>
                  <a:rPr lang="en-US" b="1" dirty="0" err="1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lengthel</a:t>
                </a:r>
                <a:r>
                  <a:rPr lang="en-US" b="1" dirty="0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		= ′morsel	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96</m:t>
                            </m:r>
                          </m:den>
                        </m:f>
                      </m:e>
                      <m:sub>
                        <m:r>
                          <m:rPr>
                            <m:sty m:val="p"/>
                          </m:rPr>
                          <a:rPr lang="en-US" sz="180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inch</a:t>
                </a:r>
              </a:p>
              <a:p>
                <a:pPr>
                  <a:tabLst>
                    <a:tab pos="2857500" algn="l"/>
                    <a:tab pos="6056313" algn="l"/>
                    <a:tab pos="7885113" algn="l"/>
                  </a:tabLst>
                </a:pPr>
                <a:r>
                  <a:rPr lang="en-US" b="1" dirty="0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3 ′</a:t>
                </a:r>
                <a:r>
                  <a:rPr lang="en-US" b="1" dirty="0" err="1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lengthel</a:t>
                </a:r>
                <a:r>
                  <a:rPr lang="en-US" b="1" dirty="0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	= ′inch-like, ′thumb-like 	= ′</a:t>
                </a:r>
                <a:r>
                  <a:rPr lang="en-US" b="1" dirty="0" err="1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pollical</a:t>
                </a:r>
                <a:r>
                  <a:rPr lang="en-US" b="1" dirty="0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	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num>
                          <m:den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</m:e>
                      <m:sub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inch</a:t>
                </a:r>
                <a:endParaRPr lang="en-US" dirty="0">
                  <a:solidFill>
                    <a:srgbClr val="0070C0"/>
                  </a:solidFill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endParaRPr>
              </a:p>
              <a:p>
                <a:pPr>
                  <a:tabLst>
                    <a:tab pos="2857500" algn="l"/>
                    <a:tab pos="6056313" algn="l"/>
                    <a:tab pos="7885113" algn="l"/>
                  </a:tabLst>
                </a:pPr>
                <a:r>
                  <a:rPr lang="en-US" b="1" dirty="0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1 </a:t>
                </a:r>
                <a:r>
                  <a:rPr lang="en-US" b="1" dirty="0" err="1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unqua′lengthel</a:t>
                </a:r>
                <a:r>
                  <a:rPr lang="en-US" b="1" dirty="0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	= ′hand-like 	= ′</a:t>
                </a:r>
                <a:r>
                  <a:rPr lang="en-US" b="1" dirty="0" err="1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manipular</a:t>
                </a:r>
                <a:r>
                  <a:rPr lang="en-US" b="1" dirty="0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	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3</a:t>
                </a:r>
                <a:r>
                  <a:rPr lang="en-US" sz="2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  <m:sub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inch</a:t>
                </a:r>
              </a:p>
              <a:p>
                <a:pPr>
                  <a:tabLst>
                    <a:tab pos="2857500" algn="l"/>
                    <a:tab pos="6056313" algn="l"/>
                    <a:tab pos="7885113" algn="l"/>
                  </a:tabLst>
                </a:pPr>
                <a:r>
                  <a:rPr lang="en-US" b="1" dirty="0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3 </a:t>
                </a:r>
                <a:r>
                  <a:rPr lang="en-US" b="1" dirty="0" err="1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unqua′lengthel</a:t>
                </a:r>
                <a:r>
                  <a:rPr lang="en-US" b="1" dirty="0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	= ′foot-like 	= ′</a:t>
                </a:r>
                <a:r>
                  <a:rPr lang="en-US" b="1" dirty="0" err="1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podial</a:t>
                </a:r>
                <a:r>
                  <a:rPr lang="en-US" b="1" dirty="0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	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11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  <m:sub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inch</a:t>
                </a:r>
                <a:endParaRPr lang="en-US" dirty="0">
                  <a:solidFill>
                    <a:srgbClr val="0070C0"/>
                  </a:solidFill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endParaRPr>
              </a:p>
              <a:p>
                <a:pPr>
                  <a:tabLst>
                    <a:tab pos="2857500" algn="l"/>
                    <a:tab pos="6056313" algn="l"/>
                    <a:tab pos="7885113" algn="l"/>
                  </a:tabLst>
                </a:pPr>
                <a:r>
                  <a:rPr lang="en-US" b="1" dirty="0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1 </a:t>
                </a:r>
                <a:r>
                  <a:rPr lang="en-US" b="1" dirty="0" err="1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biqua′lengthel</a:t>
                </a:r>
                <a:r>
                  <a:rPr lang="en-US" b="1" dirty="0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	= ′ell-like 	= ′</a:t>
                </a:r>
                <a:r>
                  <a:rPr lang="en-US" b="1" dirty="0" err="1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ulnaral</a:t>
                </a:r>
                <a:r>
                  <a:rPr lang="en-US" b="1" dirty="0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	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46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b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inch</a:t>
                </a:r>
              </a:p>
              <a:p>
                <a:pPr>
                  <a:tabLst>
                    <a:tab pos="2857500" algn="l"/>
                    <a:tab pos="6056313" algn="l"/>
                    <a:tab pos="7885113" algn="l"/>
                  </a:tabLst>
                </a:pPr>
                <a:r>
                  <a:rPr lang="en-US" b="1" dirty="0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3 </a:t>
                </a:r>
                <a:r>
                  <a:rPr lang="en-US" b="1" dirty="0" err="1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biqua′lengthel</a:t>
                </a:r>
                <a:r>
                  <a:rPr lang="en-US" b="1" dirty="0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	= ′room-like 	= ′</a:t>
                </a:r>
                <a:r>
                  <a:rPr lang="en-US" b="1" dirty="0" err="1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chambral</a:t>
                </a:r>
                <a:r>
                  <a:rPr lang="en-US" b="1" dirty="0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	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11</a:t>
                </a:r>
                <a:r>
                  <a:rPr lang="en-US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d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</a:t>
                </a:r>
                <a:r>
                  <a:rPr lang="en-US" dirty="0" err="1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ft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7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b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18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in</a:t>
                </a:r>
                <a:endParaRPr lang="en-US" dirty="0">
                  <a:solidFill>
                    <a:srgbClr val="0070C0"/>
                  </a:solidFill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endParaRPr>
              </a:p>
              <a:p>
                <a:pPr>
                  <a:tabLst>
                    <a:tab pos="2857500" algn="l"/>
                    <a:tab pos="6056313" algn="l"/>
                    <a:tab pos="7885113" algn="l"/>
                  </a:tabLst>
                </a:pPr>
                <a:r>
                  <a:rPr lang="en-US" b="1" dirty="0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1 </a:t>
                </a:r>
                <a:r>
                  <a:rPr lang="en-US" b="1" dirty="0" err="1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triqua′lengthel</a:t>
                </a:r>
                <a:r>
                  <a:rPr lang="en-US" b="1" dirty="0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	= ′house-like 	= ′</a:t>
                </a:r>
                <a:r>
                  <a:rPr lang="en-US" b="1" dirty="0" err="1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habital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	= 46</a:t>
                </a:r>
                <a:r>
                  <a:rPr lang="en-US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d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</a:t>
                </a:r>
                <a:r>
                  <a:rPr lang="en-US" dirty="0" err="1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ft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6 in</a:t>
                </a:r>
                <a:endParaRPr lang="en-US" b="1" dirty="0">
                  <a:solidFill>
                    <a:srgbClr val="00B050"/>
                  </a:solidFill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endParaRPr>
              </a:p>
              <a:p>
                <a:pPr>
                  <a:tabLst>
                    <a:tab pos="2857500" algn="l"/>
                    <a:tab pos="6056313" algn="l"/>
                    <a:tab pos="7885113" algn="l"/>
                  </a:tabLst>
                </a:pPr>
                <a:r>
                  <a:rPr lang="en-US" b="1" dirty="0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3 </a:t>
                </a:r>
                <a:r>
                  <a:rPr lang="en-US" b="1" dirty="0" err="1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triqua′lengthel</a:t>
                </a:r>
                <a:r>
                  <a:rPr lang="en-US" b="1" dirty="0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	= ′colossus-like 	= ′colossal	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= 139</a:t>
                </a:r>
                <a:r>
                  <a:rPr lang="en-US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d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</a:t>
                </a:r>
                <a:r>
                  <a:rPr lang="en-US" dirty="0" err="1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ft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6 in</a:t>
                </a:r>
                <a:endParaRPr lang="en-US" dirty="0">
                  <a:solidFill>
                    <a:srgbClr val="0070C0"/>
                  </a:solidFill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endParaRPr>
              </a:p>
              <a:p>
                <a:pPr>
                  <a:tabLst>
                    <a:tab pos="2857500" algn="l"/>
                    <a:tab pos="6056313" algn="l"/>
                    <a:tab pos="7885113" algn="l"/>
                  </a:tabLst>
                </a:pPr>
                <a:r>
                  <a:rPr lang="en-US" b="1" dirty="0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1 </a:t>
                </a:r>
                <a:r>
                  <a:rPr lang="en-US" b="1" dirty="0" err="1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quadqua′lengthel</a:t>
                </a:r>
                <a:r>
                  <a:rPr lang="en-US" b="1" dirty="0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	= ′stadium-like 	= ′</a:t>
                </a:r>
                <a:r>
                  <a:rPr lang="en-US" b="1" dirty="0" err="1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stadial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	= 558</a:t>
                </a:r>
                <a:r>
                  <a:rPr lang="en-US" baseline="-25000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d</a:t>
                </a:r>
                <a:r>
                  <a:rPr lang="en-US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</a:t>
                </a:r>
                <a:r>
                  <a:rPr lang="en-US" dirty="0" err="1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ft</a:t>
                </a:r>
                <a:endParaRPr lang="en-US" b="1" dirty="0">
                  <a:solidFill>
                    <a:srgbClr val="00B050"/>
                  </a:solidFill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endParaRPr>
              </a:p>
              <a:p>
                <a:pPr>
                  <a:tabLst>
                    <a:tab pos="2857500" algn="l"/>
                    <a:tab pos="6056313" algn="l"/>
                    <a:tab pos="7885113" algn="l"/>
                  </a:tabLst>
                </a:pPr>
                <a:r>
                  <a:rPr lang="en-US" b="1" dirty="0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… </a:t>
                </a:r>
                <a:r>
                  <a:rPr lang="en-US" b="1" dirty="0" err="1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etc</a:t>
                </a:r>
                <a:endParaRPr lang="en-US" b="1" dirty="0">
                  <a:solidFill>
                    <a:srgbClr val="00B050"/>
                  </a:solidFill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endParaRPr>
              </a:p>
              <a:p>
                <a:endParaRPr lang="en-US" b="1" dirty="0">
                  <a:solidFill>
                    <a:srgbClr val="00B050"/>
                  </a:solidFill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Let’s zoom through a tour of the </a:t>
                </a:r>
                <a:r>
                  <a:rPr lang="en-US" b="1" i="1" dirty="0" err="1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Primel</a:t>
                </a:r>
                <a:r>
                  <a:rPr lang="en-US" i="1" dirty="0">
                    <a:solidFill>
                      <a:srgbClr val="00B05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 </a:t>
                </a:r>
                <a:r>
                  <a:rPr lang="en-US" i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and </a:t>
                </a:r>
                <a:r>
                  <a:rPr lang="en-US" b="1" i="1" dirty="0">
                    <a:solidFill>
                      <a:srgbClr val="0070C0"/>
                    </a:solidFill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~TGM </a:t>
                </a:r>
                <a:r>
                  <a:rPr lang="en-US" i="1" dirty="0">
                    <a:latin typeface="Symbola" panose="02020503060805020204" pitchFamily="18" charset="0"/>
                    <a:ea typeface="Symbola" panose="02020503060805020204" pitchFamily="18" charset="0"/>
                    <a:cs typeface="Symbola" panose="02020503060805020204" pitchFamily="18" charset="0"/>
                  </a:rPr>
                  <a:t>length units</a:t>
                </a:r>
              </a:p>
              <a:p>
                <a:pPr marL="0" indent="0">
                  <a:buNone/>
                </a:pPr>
                <a:endParaRPr lang="en-US" dirty="0">
                  <a:latin typeface="Symbola" panose="02020503060805020204" pitchFamily="18" charset="0"/>
                  <a:ea typeface="Symbola" panose="02020503060805020204" pitchFamily="18" charset="0"/>
                  <a:cs typeface="Symbola" panose="0202050306080502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66800"/>
                <a:ext cx="10515600" cy="5008563"/>
              </a:xfrm>
              <a:prstGeom prst="rect">
                <a:avLst/>
              </a:prstGeom>
              <a:blipFill>
                <a:blip r:embed="rId2"/>
                <a:stretch>
                  <a:fillRect l="-754" t="-3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3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95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/>
          <p:cNvGrpSpPr/>
          <p:nvPr/>
        </p:nvGrpSpPr>
        <p:grpSpPr>
          <a:xfrm>
            <a:off x="3352800" y="685800"/>
            <a:ext cx="5486400" cy="5486400"/>
            <a:chOff x="3352800" y="685800"/>
            <a:chExt cx="5486400" cy="5486400"/>
          </a:xfrm>
        </p:grpSpPr>
        <p:sp>
          <p:nvSpPr>
            <p:cNvPr id="164" name="Rectangle 163"/>
            <p:cNvSpPr/>
            <p:nvPr/>
          </p:nvSpPr>
          <p:spPr>
            <a:xfrm>
              <a:off x="3352800" y="685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810000" y="685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267200" y="685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724400" y="685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181600" y="685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638800" y="685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096000" y="685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553200" y="685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7010400" y="685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467600" y="685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924800" y="685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8382000" y="685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352800" y="1143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810000" y="1143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267200" y="1143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724400" y="1143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181600" y="1143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638800" y="1143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096000" y="1143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553200" y="1143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010400" y="1143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467600" y="1143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924800" y="1143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8382000" y="1143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352800" y="1600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810000" y="1600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267200" y="1600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724400" y="1600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181600" y="1600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638800" y="1600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096000" y="1600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553200" y="1600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010400" y="1600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467600" y="1600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924800" y="1600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382000" y="1600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352800" y="2057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810000" y="2057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267200" y="2057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724400" y="2057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181600" y="2057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638800" y="2057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096000" y="2057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553200" y="2057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010400" y="2057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467600" y="2057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924800" y="2057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382000" y="2057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352800" y="2514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810000" y="2514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267200" y="2514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724400" y="2514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181600" y="2514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638800" y="2514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467600" y="2514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924800" y="2514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382000" y="2514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352800" y="2971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810000" y="2971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267200" y="2971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724400" y="2971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181600" y="2971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638800" y="2971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467600" y="2971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924800" y="2971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8382000" y="2971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352800" y="3429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10000" y="3429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67200" y="3429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724400" y="3429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181600" y="3429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638800" y="3429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467600" y="3429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924800" y="3429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382000" y="3429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352800" y="3886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810000" y="3886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267200" y="3886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724400" y="3886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181600" y="3886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638800" y="3886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096000" y="3886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553200" y="3886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010400" y="3886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467600" y="3886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924800" y="3886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382000" y="38862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52800" y="4343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810000" y="4343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267200" y="4343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724400" y="4343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181600" y="4343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638800" y="4343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096000" y="4343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553200" y="4343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010400" y="4343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467600" y="4343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924800" y="4343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382000" y="43434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52800" y="4800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10000" y="4800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267200" y="4800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724400" y="4800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181600" y="4800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638800" y="4800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96000" y="4800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53200" y="4800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10400" y="4800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467600" y="4800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924800" y="4800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382000" y="48006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52800" y="5257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810000" y="5257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67200" y="5257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24400" y="5257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181600" y="5257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38800" y="5257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96000" y="5257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53200" y="5257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010400" y="5257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467600" y="5257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924800" y="5257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382000" y="52578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52800" y="5715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10000" y="5715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67200" y="5715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24400" y="5715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81600" y="5715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38800" y="5715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6000" y="5715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53200" y="5715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10400" y="5715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67600" y="5715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924800" y="5715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82000" y="5715000"/>
              <a:ext cx="457200" cy="457200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Rectangle 175"/>
          <p:cNvSpPr/>
          <p:nvPr/>
        </p:nvSpPr>
        <p:spPr>
          <a:xfrm>
            <a:off x="3352800" y="723900"/>
            <a:ext cx="5486400" cy="548640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76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/>
          <p:cNvGrpSpPr/>
          <p:nvPr/>
        </p:nvGrpSpPr>
        <p:grpSpPr>
          <a:xfrm>
            <a:off x="3352800" y="685800"/>
            <a:ext cx="5486400" cy="5486400"/>
            <a:chOff x="3352800" y="685800"/>
            <a:chExt cx="5486400" cy="5486400"/>
          </a:xfrm>
        </p:grpSpPr>
        <p:sp>
          <p:nvSpPr>
            <p:cNvPr id="185" name="Rectangle 184"/>
            <p:cNvSpPr/>
            <p:nvPr/>
          </p:nvSpPr>
          <p:spPr>
            <a:xfrm>
              <a:off x="33528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8100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2672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7244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1816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6388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0960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5532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0104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4676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9248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83820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3528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8100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2672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7244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51816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6388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0960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5532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0104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74676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79248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83820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3528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8100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2672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7244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1816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388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60960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5532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70104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74676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9248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83820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3528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8100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2672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7244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1816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6388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0960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5532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0104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74676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79248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83820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3528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8100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2672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47244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1816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56388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74676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9248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83820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3528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8100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2672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47244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51816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56388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74676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79248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83820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33528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8100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2672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7244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51816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6388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74676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79248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83820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3528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8100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2672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7244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1816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6388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60960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65532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70104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74676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79248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83820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3528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38100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2672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7244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1816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6388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0960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5532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70104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74676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79248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83820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33528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38100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42672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47244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51816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56388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60960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65532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70104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4676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79248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83820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33528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38100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42672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47244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51816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56388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60960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65532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0104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4676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79248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83820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33528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38100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42672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47244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51816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56388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60960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65532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70104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74676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79248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83820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3352800" y="685800"/>
            <a:ext cx="5486400" cy="5486400"/>
            <a:chOff x="3352800" y="685800"/>
            <a:chExt cx="5486400" cy="5486400"/>
          </a:xfrm>
        </p:grpSpPr>
        <p:sp>
          <p:nvSpPr>
            <p:cNvPr id="168" name="Rectangle 167"/>
            <p:cNvSpPr/>
            <p:nvPr/>
          </p:nvSpPr>
          <p:spPr>
            <a:xfrm>
              <a:off x="7467600" y="6858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096000" y="6858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724400" y="6858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352800" y="6858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7467600" y="20574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096000" y="20574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724400" y="20574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352800" y="20574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467600" y="34290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096000" y="34290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724400" y="34290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352800" y="34290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467600" y="48006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096000" y="48006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724400" y="48006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352800" y="48006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87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52800" y="685800"/>
            <a:ext cx="5486400" cy="5486400"/>
            <a:chOff x="3352800" y="685800"/>
            <a:chExt cx="5486400" cy="5486400"/>
          </a:xfrm>
        </p:grpSpPr>
        <p:sp>
          <p:nvSpPr>
            <p:cNvPr id="4" name="Rectangle 3"/>
            <p:cNvSpPr/>
            <p:nvPr/>
          </p:nvSpPr>
          <p:spPr>
            <a:xfrm>
              <a:off x="33528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672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44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16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388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532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104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676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48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82000" y="685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528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672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244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816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388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532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04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676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248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382000" y="1143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528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100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672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244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816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388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960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532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104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676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248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382000" y="1600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528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100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672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244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16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88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960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5532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104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4676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248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3820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528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100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2672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7244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1816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6388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676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9248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382000" y="2514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528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100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2672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7244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1816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388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4676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9248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382000" y="2971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3528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8100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2672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244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816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6388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4676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9248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382000" y="3429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3528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8100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2672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244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1816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6388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0960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5532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0104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4676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248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382000" y="38862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3528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8100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2672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7244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816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6388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0960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5532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0104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4676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9248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382000" y="43434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3528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8100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2672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7244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1816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6388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0960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532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0104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4676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9248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382000" y="48006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3528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8100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2672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7244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1816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6388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0960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5532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0104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4676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9248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8382000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3528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8100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2672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7244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1816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6388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0960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5532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0104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4676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9248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8382000" y="5715000"/>
              <a:ext cx="457200" cy="457200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352800" y="685800"/>
            <a:ext cx="5486400" cy="5486400"/>
            <a:chOff x="3352800" y="685800"/>
            <a:chExt cx="4114800" cy="4114800"/>
          </a:xfrm>
        </p:grpSpPr>
        <p:sp>
          <p:nvSpPr>
            <p:cNvPr id="149" name="Rectangle 148"/>
            <p:cNvSpPr/>
            <p:nvPr/>
          </p:nvSpPr>
          <p:spPr>
            <a:xfrm>
              <a:off x="6096000" y="6858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724400" y="6858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352800" y="6858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096000" y="20574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724400" y="20574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352800" y="20574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96000" y="34290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724400" y="34290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352800" y="3429000"/>
              <a:ext cx="1371600" cy="1371600"/>
            </a:xfrm>
            <a:prstGeom prst="rect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4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6" y="365126"/>
            <a:ext cx="10515600" cy="6593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is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5115" y="4675530"/>
            <a:ext cx="10439400" cy="541517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3200400" algn="l"/>
              </a:tabLst>
            </a:pPr>
            <a:r>
              <a:rPr lang="en-US" dirty="0"/>
              <a:t>Same principles Tom </a:t>
            </a:r>
            <a:r>
              <a:rPr lang="en-US" dirty="0" err="1"/>
              <a:t>Pendlebury</a:t>
            </a:r>
            <a:r>
              <a:rPr lang="en-US" dirty="0"/>
              <a:t> used for his </a:t>
            </a:r>
            <a:r>
              <a:rPr lang="en-US" b="1" dirty="0">
                <a:solidFill>
                  <a:srgbClr val="009FE8"/>
                </a:solidFill>
              </a:rPr>
              <a:t>Tim-</a:t>
            </a:r>
            <a:r>
              <a:rPr lang="en-US" b="1" dirty="0" err="1">
                <a:solidFill>
                  <a:srgbClr val="009FE8"/>
                </a:solidFill>
              </a:rPr>
              <a:t>Grafut</a:t>
            </a:r>
            <a:r>
              <a:rPr lang="en-US" b="1" dirty="0">
                <a:solidFill>
                  <a:srgbClr val="009FE8"/>
                </a:solidFill>
              </a:rPr>
              <a:t>-</a:t>
            </a:r>
            <a:r>
              <a:rPr lang="en-US" b="1" dirty="0" err="1">
                <a:solidFill>
                  <a:srgbClr val="009FE8"/>
                </a:solidFill>
              </a:rPr>
              <a:t>Maz</a:t>
            </a:r>
            <a:r>
              <a:rPr lang="en-US" b="1" dirty="0">
                <a:solidFill>
                  <a:srgbClr val="009FE8"/>
                </a:solidFill>
              </a:rPr>
              <a:t> (TGM) </a:t>
            </a:r>
            <a:r>
              <a:rPr lang="en-US" dirty="0"/>
              <a:t>system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7676" y="1112990"/>
            <a:ext cx="266700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A </a:t>
            </a:r>
            <a:r>
              <a:rPr lang="en-US" b="1" dirty="0"/>
              <a:t>metrology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38600" y="1112990"/>
            <a:ext cx="5943600" cy="587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>
                <a:solidFill>
                  <a:srgbClr val="00B050"/>
                </a:solidFill>
              </a:rPr>
              <a:t>→ </a:t>
            </a:r>
            <a:r>
              <a:rPr lang="en-US" dirty="0"/>
              <a:t>a system of weights and measures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5115" y="1620612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based on: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74876" y="2184215"/>
            <a:ext cx="19431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Earth’s </a:t>
            </a:r>
            <a:r>
              <a:rPr lang="en-US" b="1" dirty="0"/>
              <a:t>day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38600" y="2188829"/>
            <a:ext cx="6591300" cy="528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>
                <a:solidFill>
                  <a:srgbClr val="00B050"/>
                </a:solidFill>
              </a:rPr>
              <a:t>→ </a:t>
            </a:r>
            <a:r>
              <a:rPr lang="en-US" dirty="0"/>
              <a:t>the most important time unit for humans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74876" y="2793815"/>
            <a:ext cx="24003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Earth’s </a:t>
            </a:r>
            <a:r>
              <a:rPr lang="en-US" b="1" dirty="0"/>
              <a:t>gravity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038600" y="2777973"/>
            <a:ext cx="7734300" cy="50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>
                <a:solidFill>
                  <a:srgbClr val="00B050"/>
                </a:solidFill>
              </a:rPr>
              <a:t>→ </a:t>
            </a:r>
            <a:r>
              <a:rPr lang="en-US" dirty="0"/>
              <a:t>the most important acceleration unit for humans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91389" y="3405413"/>
            <a:ext cx="2861511" cy="611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Properties of </a:t>
            </a:r>
            <a:r>
              <a:rPr lang="en-US" b="1" dirty="0"/>
              <a:t>water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14065" y="3399105"/>
            <a:ext cx="7319211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>
                <a:solidFill>
                  <a:srgbClr val="00B050"/>
                </a:solidFill>
              </a:rPr>
              <a:t>→ </a:t>
            </a:r>
            <a:r>
              <a:rPr lang="en-US" dirty="0"/>
              <a:t>the most essential substance for life on Earth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15115" y="4055540"/>
            <a:ext cx="314472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A </a:t>
            </a:r>
            <a:r>
              <a:rPr lang="en-US" b="1" i="1" dirty="0"/>
              <a:t>coherent</a:t>
            </a:r>
            <a:r>
              <a:rPr lang="en-US" b="1" dirty="0"/>
              <a:t> </a:t>
            </a:r>
            <a:r>
              <a:rPr lang="en-US" dirty="0"/>
              <a:t>metrology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014065" y="4049486"/>
            <a:ext cx="79629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>
                <a:solidFill>
                  <a:srgbClr val="00B050"/>
                </a:solidFill>
              </a:rPr>
              <a:t>→ </a:t>
            </a:r>
            <a:r>
              <a:rPr lang="en-US" dirty="0"/>
              <a:t>1:1 relationships between units, no arbitrary factors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15115" y="5278459"/>
            <a:ext cx="5001698" cy="891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3200400" algn="l"/>
              </a:tabLst>
            </a:pPr>
            <a:r>
              <a:rPr lang="en-US" sz="2600" dirty="0"/>
              <a:t>Except </a:t>
            </a:r>
            <a:r>
              <a:rPr lang="en-US" sz="2600" b="1" dirty="0">
                <a:solidFill>
                  <a:srgbClr val="009FE8"/>
                </a:solidFill>
              </a:rPr>
              <a:t>TGM</a:t>
            </a:r>
            <a:r>
              <a:rPr lang="en-US" sz="2600" dirty="0"/>
              <a:t> starts with a </a:t>
            </a:r>
            <a:r>
              <a:rPr lang="en-US" sz="2600" dirty="0" err="1"/>
              <a:t>dozenal</a:t>
            </a:r>
            <a:r>
              <a:rPr lang="en-US" sz="2600" dirty="0"/>
              <a:t> fraction of the </a:t>
            </a:r>
            <a:r>
              <a:rPr lang="en-US" sz="2600" i="1" dirty="0"/>
              <a:t>half-</a:t>
            </a:r>
            <a:r>
              <a:rPr lang="en-US" sz="2600" dirty="0"/>
              <a:t>day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92442" y="5278458"/>
            <a:ext cx="4680371" cy="891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3200400" algn="l"/>
              </a:tabLst>
            </a:pPr>
            <a:r>
              <a:rPr lang="en-US" sz="2600" dirty="0"/>
              <a:t>Whereas </a:t>
            </a:r>
            <a:r>
              <a:rPr lang="en-US" sz="2600" b="1" dirty="0" err="1">
                <a:solidFill>
                  <a:srgbClr val="00B050"/>
                </a:solidFill>
              </a:rPr>
              <a:t>Primel</a:t>
            </a:r>
            <a:r>
              <a:rPr lang="en-US" sz="2600" dirty="0"/>
              <a:t> starts with a </a:t>
            </a:r>
            <a:r>
              <a:rPr lang="en-US" sz="2600" dirty="0" err="1"/>
              <a:t>dozenal</a:t>
            </a:r>
            <a:r>
              <a:rPr lang="en-US" sz="2600" dirty="0"/>
              <a:t> fraction of the </a:t>
            </a:r>
            <a:r>
              <a:rPr lang="en-US" sz="2600" i="1" dirty="0"/>
              <a:t>whole-</a:t>
            </a:r>
            <a:r>
              <a:rPr lang="en-US" sz="2600" dirty="0"/>
              <a:t>day</a:t>
            </a: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6392442" y="5972175"/>
            <a:ext cx="4437483" cy="78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371600" algn="l"/>
              </a:tabLst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             	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Stencil" panose="040409050D0802020404" pitchFamily="82" charset="0"/>
            </a:endParaRP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EXCEPT FOR MAKING IT COHERENT,  THIS IS THE SYSTEM CROSBY SKETCHED OUT!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Stencil" panose="040409050D0802020404" pitchFamily="82" charset="0"/>
            </a:endParaRPr>
          </a:p>
        </p:txBody>
      </p:sp>
      <p:cxnSp>
        <p:nvCxnSpPr>
          <p:cNvPr id="8" name="Connector: Curved 7"/>
          <p:cNvCxnSpPr>
            <a:stCxn id="17" idx="3"/>
            <a:endCxn id="24" idx="6"/>
          </p:cNvCxnSpPr>
          <p:nvPr/>
        </p:nvCxnSpPr>
        <p:spPr>
          <a:xfrm flipV="1">
            <a:off x="10829925" y="5874562"/>
            <a:ext cx="192882" cy="490405"/>
          </a:xfrm>
          <a:prstGeom prst="curvedConnector3">
            <a:avLst>
              <a:gd name="adj1" fmla="val 218518"/>
            </a:avLst>
          </a:prstGeom>
          <a:ln w="57150">
            <a:solidFill>
              <a:srgbClr val="7F6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08331" y="5579269"/>
            <a:ext cx="1514476" cy="590586"/>
          </a:xfrm>
          <a:prstGeom prst="ellipse">
            <a:avLst/>
          </a:prstGeom>
          <a:noFill/>
          <a:ln w="57150">
            <a:solidFill>
              <a:srgbClr val="7F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 build="p"/>
      <p:bldP spid="21" grpId="0" build="p"/>
      <p:bldP spid="17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962400" y="344588"/>
            <a:ext cx="2133600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Quantity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62399" y="342900"/>
            <a:ext cx="1976439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B050"/>
                </a:solidFill>
              </a:rPr>
              <a:t>Quantit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62400" y="342900"/>
            <a:ext cx="2476500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B050"/>
                </a:solidFill>
              </a:rPr>
              <a:t>Quantitels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332284" y="3555438"/>
            <a:ext cx="140152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massel</a:t>
            </a:r>
            <a:endParaRPr lang="en-US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6332284" y="3563122"/>
            <a:ext cx="118526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mass</a:t>
            </a:r>
            <a:endParaRPr lang="en-US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327658" y="2920907"/>
            <a:ext cx="1406642" cy="508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velocitel</a:t>
            </a:r>
            <a:endParaRPr lang="en-US" dirty="0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332284" y="2933700"/>
            <a:ext cx="130835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b="1" dirty="0"/>
              <a:t>velocity</a:t>
            </a:r>
            <a:endParaRPr lang="en-US" sz="2600" dirty="0"/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6332284" y="2933700"/>
            <a:ext cx="1406642" cy="61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b="1" dirty="0" err="1"/>
              <a:t>velocit</a:t>
            </a:r>
            <a:endParaRPr lang="en-US" sz="2600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337406" y="2378851"/>
            <a:ext cx="140152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lengthel</a:t>
            </a:r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347972" y="1825934"/>
            <a:ext cx="91856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timel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6" y="344588"/>
            <a:ext cx="2992324" cy="6593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uses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7676" y="1291587"/>
            <a:ext cx="135402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Just like: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19800" y="344588"/>
            <a:ext cx="2133600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element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039100" y="344588"/>
            <a:ext cx="2133600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names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19800" y="342900"/>
            <a:ext cx="609600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el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144000" y="342900"/>
            <a:ext cx="495300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s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171700" y="1291587"/>
            <a:ext cx="327660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a base unit of a </a:t>
            </a:r>
            <a:r>
              <a:rPr lang="en-US" i="1" dirty="0"/>
              <a:t>picture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647588" y="1310157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358538" y="1299271"/>
            <a:ext cx="118526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picture</a:t>
            </a:r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7738926" y="1291587"/>
            <a:ext cx="140507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element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358538" y="1302473"/>
            <a:ext cx="65186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pix</a:t>
            </a:r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7738926" y="1295400"/>
            <a:ext cx="45257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el</a:t>
            </a:r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358538" y="1291587"/>
            <a:ext cx="91856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pixel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07110" y="1825934"/>
            <a:ext cx="135402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So too: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161134" y="1825934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time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637022" y="1844504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347972" y="1833618"/>
            <a:ext cx="118526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time</a:t>
            </a: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7728360" y="1825934"/>
            <a:ext cx="140507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element</a:t>
            </a:r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347972" y="1836820"/>
            <a:ext cx="91856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time</a:t>
            </a:r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728360" y="1829747"/>
            <a:ext cx="45257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el</a:t>
            </a:r>
            <a:endParaRPr lang="en-US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2150568" y="2378851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length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626456" y="2397421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337406" y="2386535"/>
            <a:ext cx="118526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length</a:t>
            </a:r>
            <a:endParaRPr lang="en-US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7717794" y="2378851"/>
            <a:ext cx="140507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element</a:t>
            </a:r>
            <a:endParaRPr lang="en-US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7717794" y="2382664"/>
            <a:ext cx="45257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el</a:t>
            </a:r>
            <a:endParaRPr lang="en-US" dirty="0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2145446" y="2950338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velocity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621334" y="2968908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7712672" y="2950338"/>
            <a:ext cx="140507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element</a:t>
            </a:r>
            <a:endParaRPr lang="en-US" dirty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7712672" y="2954151"/>
            <a:ext cx="45257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el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2145446" y="3555438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mass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621334" y="3574008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7712672" y="3555438"/>
            <a:ext cx="140507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element</a:t>
            </a:r>
            <a:endParaRPr lang="en-US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7712672" y="3559251"/>
            <a:ext cx="45257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el</a:t>
            </a:r>
            <a:endParaRPr lang="en-US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145446" y="4149012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 err="1"/>
              <a:t>etc</a:t>
            </a:r>
            <a:r>
              <a:rPr lang="en-US" sz="2600" dirty="0"/>
              <a:t> …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42286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08 L -0.04414 -0.000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3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27031 0.001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08047 0.00023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-0.07643 0.00139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0444 0.0007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4115 3.33333E-6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500"/>
                            </p:stCondLst>
                            <p:childTnLst>
                              <p:par>
                                <p:cTn id="2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573 0.00139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000"/>
                            </p:stCondLst>
                            <p:childTnLst>
                              <p:par>
                                <p:cTn id="2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0" grpId="1"/>
      <p:bldP spid="23" grpId="0"/>
      <p:bldP spid="68" grpId="0" build="allAtOnce"/>
      <p:bldP spid="55" grpId="0" build="allAtOnce"/>
      <p:bldP spid="57" grpId="0" build="allAtOnce"/>
      <p:bldP spid="2" grpId="0"/>
      <p:bldP spid="16" grpId="0"/>
      <p:bldP spid="16" grpId="1"/>
      <p:bldP spid="17" grpId="0"/>
      <p:bldP spid="17" grpId="1"/>
      <p:bldP spid="21" grpId="0"/>
      <p:bldP spid="21" grpId="1"/>
      <p:bldP spid="21" grpId="2"/>
      <p:bldP spid="22" grpId="0"/>
      <p:bldP spid="22" grpId="1"/>
      <p:bldP spid="22" grpId="2"/>
      <p:bldP spid="26" grpId="0" build="allAtOnce"/>
      <p:bldP spid="27" grpId="0" build="allAtOnce"/>
      <p:bldP spid="28" grpId="0" build="allAtOnce"/>
      <p:bldP spid="29" grpId="0" build="allAtOnce"/>
      <p:bldP spid="29" grpId="1" build="allAtOnce"/>
      <p:bldP spid="34" grpId="0" build="allAtOnce"/>
      <p:bldP spid="35" grpId="0" build="allAtOnce"/>
      <p:bldP spid="36" grpId="0" build="allAtOnce"/>
      <p:bldP spid="37" grpId="0" build="allAtOnce"/>
      <p:bldP spid="37" grpId="1" build="allAtOnce"/>
      <p:bldP spid="42" grpId="0" build="allAtOnce"/>
      <p:bldP spid="43" grpId="0" build="allAtOnce"/>
      <p:bldP spid="45" grpId="0" build="allAtOnce"/>
      <p:bldP spid="45" grpId="1" build="allAtOnce"/>
      <p:bldP spid="56" grpId="0" build="allAtOnce"/>
      <p:bldP spid="58" grpId="0" build="allAtOnce"/>
      <p:bldP spid="58" grpId="1" build="allAtOnce"/>
      <p:bldP spid="69" grpId="0" build="allAtOnce"/>
      <p:bldP spid="70" grpId="0" build="allAtOnce"/>
      <p:bldP spid="70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/>
          <p:cNvSpPr txBox="1">
            <a:spLocks/>
          </p:cNvSpPr>
          <p:nvPr/>
        </p:nvSpPr>
        <p:spPr>
          <a:xfrm>
            <a:off x="9123796" y="2920907"/>
            <a:ext cx="2420504" cy="5080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>
                <a:solidFill>
                  <a:srgbClr val="00B050"/>
                </a:solidFill>
              </a:rPr>
              <a:t>Primel-velocitel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9128422" y="3555438"/>
            <a:ext cx="2415878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>
                <a:solidFill>
                  <a:srgbClr val="00B050"/>
                </a:solidFill>
              </a:rPr>
              <a:t>Primel-massel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9133544" y="2378851"/>
            <a:ext cx="2639356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>
                <a:solidFill>
                  <a:srgbClr val="00B050"/>
                </a:solidFill>
              </a:rPr>
              <a:t>Primel-lengthel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9144110" y="1825934"/>
            <a:ext cx="2171590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>
                <a:solidFill>
                  <a:srgbClr val="00B050"/>
                </a:solidFill>
              </a:rPr>
              <a:t>Primel-timel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123796" y="2923773"/>
            <a:ext cx="2420504" cy="5080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b="1" dirty="0">
                <a:solidFill>
                  <a:srgbClr val="00B050"/>
                </a:solidFill>
              </a:rPr>
              <a:t>prime-</a:t>
            </a:r>
            <a:r>
              <a:rPr lang="en-US" sz="2600" b="1" dirty="0" err="1">
                <a:solidFill>
                  <a:srgbClr val="00B050"/>
                </a:solidFill>
              </a:rPr>
              <a:t>velocitel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9128422" y="3558304"/>
            <a:ext cx="2415878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>
                <a:solidFill>
                  <a:srgbClr val="00B050"/>
                </a:solidFill>
              </a:rPr>
              <a:t>prime-</a:t>
            </a:r>
            <a:r>
              <a:rPr lang="en-US" b="1" dirty="0" err="1">
                <a:solidFill>
                  <a:srgbClr val="00B050"/>
                </a:solidFill>
              </a:rPr>
              <a:t>massel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9133544" y="2381717"/>
            <a:ext cx="2639356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>
                <a:solidFill>
                  <a:srgbClr val="00B050"/>
                </a:solidFill>
              </a:rPr>
              <a:t>prime-</a:t>
            </a:r>
            <a:r>
              <a:rPr lang="en-US" b="1" dirty="0" err="1">
                <a:solidFill>
                  <a:srgbClr val="00B050"/>
                </a:solidFill>
              </a:rPr>
              <a:t>lengthel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9144110" y="1828800"/>
            <a:ext cx="2171590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>
                <a:solidFill>
                  <a:srgbClr val="00B050"/>
                </a:solidFill>
              </a:rPr>
              <a:t>prime-</a:t>
            </a:r>
            <a:r>
              <a:rPr lang="en-US" b="1" dirty="0" err="1">
                <a:solidFill>
                  <a:srgbClr val="00B050"/>
                </a:solidFill>
              </a:rPr>
              <a:t>timel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9123796" y="2923773"/>
            <a:ext cx="2420504" cy="5080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b="1" dirty="0" err="1">
                <a:solidFill>
                  <a:srgbClr val="00B050"/>
                </a:solidFill>
              </a:rPr>
              <a:t>pri-velocitel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9128422" y="3558304"/>
            <a:ext cx="2415878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>
                <a:solidFill>
                  <a:srgbClr val="00B050"/>
                </a:solidFill>
              </a:rPr>
              <a:t>pri-massel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9133544" y="2381717"/>
            <a:ext cx="2639356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>
                <a:solidFill>
                  <a:srgbClr val="00B050"/>
                </a:solidFill>
              </a:rPr>
              <a:t>pri-lengthel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9144110" y="1828800"/>
            <a:ext cx="2171590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>
                <a:solidFill>
                  <a:srgbClr val="00B050"/>
                </a:solidFill>
              </a:rPr>
              <a:t>pri-timel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9123796" y="2923773"/>
            <a:ext cx="2420504" cy="5080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600" b="1" dirty="0">
                <a:solidFill>
                  <a:srgbClr val="00B050"/>
                </a:solidFill>
              </a:rPr>
              <a:t>′</a:t>
            </a:r>
            <a:r>
              <a:rPr lang="en-US" sz="2600" b="1" dirty="0" err="1">
                <a:solidFill>
                  <a:srgbClr val="00B050"/>
                </a:solidFill>
              </a:rPr>
              <a:t>velocitel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9128422" y="3558304"/>
            <a:ext cx="2415878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b="1" dirty="0">
                <a:solidFill>
                  <a:srgbClr val="00B050"/>
                </a:solidFill>
              </a:rPr>
              <a:t>′</a:t>
            </a:r>
            <a:r>
              <a:rPr lang="en-US" b="1" dirty="0" err="1">
                <a:solidFill>
                  <a:srgbClr val="00B050"/>
                </a:solidFill>
              </a:rPr>
              <a:t>massel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9133544" y="2381717"/>
            <a:ext cx="2639356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b="1" dirty="0">
                <a:solidFill>
                  <a:srgbClr val="00B050"/>
                </a:solidFill>
              </a:rPr>
              <a:t>′</a:t>
            </a:r>
            <a:r>
              <a:rPr lang="en-US" b="1" dirty="0" err="1">
                <a:solidFill>
                  <a:srgbClr val="00B050"/>
                </a:solidFill>
              </a:rPr>
              <a:t>lengthel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9144110" y="1837267"/>
            <a:ext cx="2171590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b="1" dirty="0">
                <a:solidFill>
                  <a:srgbClr val="00B050"/>
                </a:solidFill>
              </a:rPr>
              <a:t>′</a:t>
            </a:r>
            <a:r>
              <a:rPr lang="en-US" b="1" dirty="0" err="1">
                <a:solidFill>
                  <a:srgbClr val="00B050"/>
                </a:solidFill>
              </a:rPr>
              <a:t>timel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358538" y="1291587"/>
            <a:ext cx="91856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pixel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62400" y="342900"/>
            <a:ext cx="2476500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B050"/>
                </a:solidFill>
              </a:rPr>
              <a:t>Quantitels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332284" y="3555438"/>
            <a:ext cx="140152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massel</a:t>
            </a:r>
            <a:endParaRPr lang="en-US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327658" y="2920907"/>
            <a:ext cx="1406642" cy="508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velocitel</a:t>
            </a:r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337406" y="2378851"/>
            <a:ext cx="140152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lengthel</a:t>
            </a:r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347972" y="1825934"/>
            <a:ext cx="91856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timel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6" y="342900"/>
            <a:ext cx="2992324" cy="6593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uses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7110" y="1291587"/>
            <a:ext cx="135402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Just like: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171700" y="1291587"/>
            <a:ext cx="327660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a base unit of a </a:t>
            </a:r>
            <a:r>
              <a:rPr lang="en-US" i="1" dirty="0"/>
              <a:t>picture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647588" y="1310157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07110" y="1825934"/>
            <a:ext cx="135402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So too: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161134" y="1825934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time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637022" y="1844504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2150568" y="2378851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length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626456" y="2397421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2145446" y="2950338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velocity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621334" y="2968908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2145446" y="3555438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mass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621334" y="3574008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145446" y="4149012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 err="1"/>
              <a:t>etc</a:t>
            </a:r>
            <a:r>
              <a:rPr lang="en-US" sz="2600" dirty="0"/>
              <a:t> …</a:t>
            </a:r>
            <a:endParaRPr lang="en-US" sz="2600" i="1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807110" y="4881282"/>
            <a:ext cx="147889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Each is: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2161134" y="4881282"/>
            <a:ext cx="5877966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a generic name for a base unit of measure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161134" y="5345744"/>
            <a:ext cx="3901569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for a given type of quantity 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5940789" y="5347693"/>
            <a:ext cx="2980373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dirty="0"/>
              <a:t>– transparently so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2135518" y="6230308"/>
            <a:ext cx="948498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or concretely for a particular metrology – using a qualifying prefix 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7543800" y="363071"/>
            <a:ext cx="3390900" cy="717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4000" dirty="0"/>
              <a:t>e.g. for </a:t>
            </a:r>
            <a:r>
              <a:rPr lang="en-US" sz="4000" dirty="0" err="1">
                <a:solidFill>
                  <a:srgbClr val="00B050"/>
                </a:solidFill>
              </a:rPr>
              <a:t>Primel</a:t>
            </a:r>
            <a:r>
              <a:rPr lang="en-US" sz="4000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9144110" y="4149012"/>
            <a:ext cx="118099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 err="1"/>
              <a:t>etc</a:t>
            </a:r>
            <a:r>
              <a:rPr lang="en-US" sz="2600" dirty="0"/>
              <a:t> …</a:t>
            </a:r>
            <a:endParaRPr lang="en-US" sz="2600" i="1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2161134" y="5788026"/>
            <a:ext cx="7620641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can be used to talk about units in an abstract way</a:t>
            </a:r>
          </a:p>
        </p:txBody>
      </p:sp>
    </p:spTree>
    <p:extLst>
      <p:ext uri="{BB962C8B-B14F-4D97-AF65-F5344CB8AC3E}">
        <p14:creationId xmlns:p14="http://schemas.microsoft.com/office/powerpoint/2010/main" val="28016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72" grpId="0" animBg="1"/>
      <p:bldP spid="72" grpId="1" animBg="1"/>
      <p:bldP spid="64" grpId="0" animBg="1"/>
      <p:bldP spid="64" grpId="1" animBg="1"/>
      <p:bldP spid="73" grpId="0" animBg="1"/>
      <p:bldP spid="73" grpId="1" animBg="1"/>
      <p:bldP spid="74" grpId="0" animBg="1"/>
      <p:bldP spid="74" grpId="1" animBg="1"/>
      <p:bldP spid="84" grpId="0" animBg="1"/>
      <p:bldP spid="84" grpId="1" animBg="1"/>
      <p:bldP spid="83" grpId="0" animBg="1"/>
      <p:bldP spid="83" grpId="1" animBg="1"/>
      <p:bldP spid="85" grpId="0" animBg="1"/>
      <p:bldP spid="85" grpId="1" animBg="1"/>
      <p:bldP spid="86" grpId="0" animBg="1"/>
      <p:bldP spid="86" grpId="1" animBg="1"/>
      <p:bldP spid="88" grpId="0" animBg="1"/>
      <p:bldP spid="88" grpId="1" animBg="1"/>
      <p:bldP spid="87" grpId="0" animBg="1"/>
      <p:bldP spid="87" grpId="1" animBg="1"/>
      <p:bldP spid="89" grpId="0" animBg="1"/>
      <p:bldP spid="89" grpId="1" animBg="1"/>
      <p:bldP spid="90" grpId="0" animBg="1"/>
      <p:bldP spid="90" grpId="1" animBg="1"/>
      <p:bldP spid="47" grpId="0"/>
      <p:bldP spid="48" grpId="0"/>
      <p:bldP spid="49" grpId="0"/>
      <p:bldP spid="50" grpId="0"/>
      <p:bldP spid="59" grpId="0"/>
      <p:bldP spid="59" grpId="1"/>
      <p:bldP spid="91" grpId="0"/>
      <p:bldP spid="91" grpId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/>
          <p:cNvSpPr txBox="1">
            <a:spLocks/>
          </p:cNvSpPr>
          <p:nvPr/>
        </p:nvSpPr>
        <p:spPr>
          <a:xfrm>
            <a:off x="9123796" y="2920907"/>
            <a:ext cx="2953904" cy="5080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SI-</a:t>
            </a:r>
            <a:r>
              <a:rPr lang="en-US" sz="2400" b="1" dirty="0" err="1">
                <a:solidFill>
                  <a:srgbClr val="FF0000"/>
                </a:solidFill>
              </a:rPr>
              <a:t>velocitel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9128422" y="3543300"/>
            <a:ext cx="2834978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SI-</a:t>
            </a:r>
            <a:r>
              <a:rPr lang="en-US" sz="2400" b="1" dirty="0" err="1">
                <a:solidFill>
                  <a:srgbClr val="FF0000"/>
                </a:solidFill>
              </a:rPr>
              <a:t>massel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9133544" y="2378851"/>
            <a:ext cx="2829856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SI-</a:t>
            </a:r>
            <a:r>
              <a:rPr lang="en-US" sz="2400" b="1" dirty="0" err="1">
                <a:solidFill>
                  <a:srgbClr val="FF0000"/>
                </a:solidFill>
              </a:rPr>
              <a:t>lengthel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9144110" y="1825934"/>
            <a:ext cx="2476390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SI-</a:t>
            </a:r>
            <a:r>
              <a:rPr lang="en-US" sz="2400" b="1" dirty="0" err="1">
                <a:solidFill>
                  <a:srgbClr val="FF0000"/>
                </a:solidFill>
              </a:rPr>
              <a:t>timel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9123796" y="2923773"/>
            <a:ext cx="2839604" cy="5080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l-GR" sz="2400" b="1" baseline="30000" dirty="0">
                <a:solidFill>
                  <a:srgbClr val="FF0000"/>
                </a:solidFill>
              </a:rPr>
              <a:t>ψ</a:t>
            </a:r>
            <a:r>
              <a:rPr lang="en-US" sz="2400" b="1" dirty="0" err="1">
                <a:solidFill>
                  <a:srgbClr val="FF0000"/>
                </a:solidFill>
              </a:rPr>
              <a:t>velocitel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9128422" y="3558304"/>
            <a:ext cx="2720678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l-GR" sz="2400" b="1" baseline="30000" dirty="0">
                <a:solidFill>
                  <a:srgbClr val="FF0000"/>
                </a:solidFill>
              </a:rPr>
              <a:t>ψ</a:t>
            </a:r>
            <a:r>
              <a:rPr lang="en-US" sz="2400" b="1" dirty="0" err="1">
                <a:solidFill>
                  <a:srgbClr val="FF0000"/>
                </a:solidFill>
              </a:rPr>
              <a:t>massel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9133544" y="2381717"/>
            <a:ext cx="2829856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l-GR" sz="2400" b="1" baseline="30000" dirty="0">
                <a:solidFill>
                  <a:srgbClr val="FF0000"/>
                </a:solidFill>
              </a:rPr>
              <a:t>ψ</a:t>
            </a:r>
            <a:r>
              <a:rPr lang="en-US" sz="2400" b="1" dirty="0" err="1">
                <a:solidFill>
                  <a:srgbClr val="FF0000"/>
                </a:solidFill>
              </a:rPr>
              <a:t>lengthel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9144110" y="1828800"/>
            <a:ext cx="2628790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l-GR" sz="2400" b="1" baseline="30000" dirty="0">
                <a:solidFill>
                  <a:srgbClr val="FF0000"/>
                </a:solidFill>
              </a:rPr>
              <a:t>ψ</a:t>
            </a:r>
            <a:r>
              <a:rPr lang="en-US" sz="2400" b="1" dirty="0" err="1">
                <a:solidFill>
                  <a:srgbClr val="FF0000"/>
                </a:solidFill>
              </a:rPr>
              <a:t>timel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9123796" y="2923773"/>
            <a:ext cx="2839604" cy="5080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meter/second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9128422" y="3558304"/>
            <a:ext cx="2720678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kilogram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9133544" y="2381717"/>
            <a:ext cx="2829856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meter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9144110" y="1828800"/>
            <a:ext cx="2628790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second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358538" y="1291587"/>
            <a:ext cx="91856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pixel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62400" y="342900"/>
            <a:ext cx="2476500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B050"/>
                </a:solidFill>
              </a:rPr>
              <a:t>Quantitels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332284" y="3555438"/>
            <a:ext cx="140152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massel</a:t>
            </a:r>
            <a:endParaRPr lang="en-US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327658" y="2920907"/>
            <a:ext cx="1406642" cy="508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velocitel</a:t>
            </a:r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337406" y="2378851"/>
            <a:ext cx="140152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lengthel</a:t>
            </a:r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347972" y="1825934"/>
            <a:ext cx="91856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timel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6" y="342900"/>
            <a:ext cx="2992324" cy="6593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uses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7110" y="1291587"/>
            <a:ext cx="135402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Just like: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171700" y="1291587"/>
            <a:ext cx="327660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a base unit of a </a:t>
            </a:r>
            <a:r>
              <a:rPr lang="en-US" i="1" dirty="0"/>
              <a:t>picture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647588" y="1310157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07110" y="1825934"/>
            <a:ext cx="135402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So too: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161134" y="1825934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time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637022" y="1844504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2150568" y="2378851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length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626456" y="2397421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2145446" y="2950338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velocity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621334" y="2968908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2145446" y="3555438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mass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621334" y="3574008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145446" y="4149012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 err="1"/>
              <a:t>etc</a:t>
            </a:r>
            <a:r>
              <a:rPr lang="en-US" sz="2600" dirty="0"/>
              <a:t> …</a:t>
            </a:r>
            <a:endParaRPr lang="en-US" sz="2600" i="1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807110" y="4881282"/>
            <a:ext cx="147889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Each is: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2161134" y="4881282"/>
            <a:ext cx="5877966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a generic name for a base unit of measure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7543800" y="363071"/>
            <a:ext cx="3390900" cy="717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4000" dirty="0"/>
              <a:t>e.g. for </a:t>
            </a:r>
            <a:r>
              <a:rPr lang="en-US" sz="4000" dirty="0">
                <a:solidFill>
                  <a:srgbClr val="FF0000"/>
                </a:solidFill>
              </a:rPr>
              <a:t>SI:</a:t>
            </a:r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9144110" y="4149012"/>
            <a:ext cx="118099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 err="1"/>
              <a:t>etc</a:t>
            </a:r>
            <a:r>
              <a:rPr lang="en-US" sz="2600" dirty="0"/>
              <a:t> …</a:t>
            </a:r>
            <a:endParaRPr lang="en-US" sz="2600" i="1" dirty="0"/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8905795" y="4873010"/>
            <a:ext cx="3330243" cy="929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eliminates need for awkward “derived units”</a:t>
            </a:r>
          </a:p>
        </p:txBody>
      </p:sp>
      <p:sp>
        <p:nvSpPr>
          <p:cNvPr id="58" name="Oval 57"/>
          <p:cNvSpPr/>
          <p:nvPr/>
        </p:nvSpPr>
        <p:spPr>
          <a:xfrm>
            <a:off x="9009496" y="2821132"/>
            <a:ext cx="2116985" cy="60786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Connector: Curved 63"/>
          <p:cNvCxnSpPr>
            <a:endCxn id="58" idx="6"/>
          </p:cNvCxnSpPr>
          <p:nvPr/>
        </p:nvCxnSpPr>
        <p:spPr>
          <a:xfrm rot="16200000" flipV="1">
            <a:off x="10465759" y="3785788"/>
            <a:ext cx="2044064" cy="722619"/>
          </a:xfrm>
          <a:prstGeom prst="curvedConnector2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/>
          <p:cNvSpPr txBox="1">
            <a:spLocks/>
          </p:cNvSpPr>
          <p:nvPr/>
        </p:nvSpPr>
        <p:spPr>
          <a:xfrm>
            <a:off x="2161134" y="5345744"/>
            <a:ext cx="3901569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for a given type of quantity 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5940789" y="5347693"/>
            <a:ext cx="2980373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– transparently so</a:t>
            </a: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2135518" y="6230308"/>
            <a:ext cx="948498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or concretely for a particular metrology – using a qualifying prefix 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161134" y="5788026"/>
            <a:ext cx="7620641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dirty="0"/>
              <a:t>can be used to talk about units in an abstract way</a:t>
            </a:r>
          </a:p>
        </p:txBody>
      </p:sp>
    </p:spTree>
    <p:extLst>
      <p:ext uri="{BB962C8B-B14F-4D97-AF65-F5344CB8AC3E}">
        <p14:creationId xmlns:p14="http://schemas.microsoft.com/office/powerpoint/2010/main" val="24107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62" grpId="0" animBg="1"/>
      <p:bldP spid="63" grpId="0" animBg="1"/>
      <p:bldP spid="88" grpId="0" animBg="1"/>
      <p:bldP spid="87" grpId="0" animBg="1"/>
      <p:bldP spid="89" grpId="0" animBg="1"/>
      <p:bldP spid="90" grpId="0" animBg="1"/>
      <p:bldP spid="45" grpId="0" animBg="1"/>
      <p:bldP spid="51" grpId="0" animBg="1"/>
      <p:bldP spid="55" grpId="0" animBg="1"/>
      <p:bldP spid="56" grpId="0" animBg="1"/>
      <p:bldP spid="59" grpId="0"/>
      <p:bldP spid="91" grpId="0"/>
      <p:bldP spid="57" grpId="0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/>
          <p:cNvSpPr txBox="1">
            <a:spLocks/>
          </p:cNvSpPr>
          <p:nvPr/>
        </p:nvSpPr>
        <p:spPr>
          <a:xfrm>
            <a:off x="9123796" y="2920907"/>
            <a:ext cx="2953904" cy="5080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F0"/>
                </a:solidFill>
              </a:rPr>
              <a:t>Pendlebury-velocitel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9128422" y="3543300"/>
            <a:ext cx="2834978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F0"/>
                </a:solidFill>
              </a:rPr>
              <a:t>Pendlebury-massel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9133544" y="2378851"/>
            <a:ext cx="2829856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F0"/>
                </a:solidFill>
              </a:rPr>
              <a:t>Pendlebury-lengthel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9144110" y="1825934"/>
            <a:ext cx="2476390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F0"/>
                </a:solidFill>
              </a:rPr>
              <a:t>Pendlebury-timel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9123796" y="2923773"/>
            <a:ext cx="2839604" cy="5080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F0"/>
                </a:solidFill>
              </a:rPr>
              <a:t>pendle-velocitel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9128422" y="3558304"/>
            <a:ext cx="2834978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F0"/>
                </a:solidFill>
              </a:rPr>
              <a:t>pendle-massel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9133544" y="2381717"/>
            <a:ext cx="2944156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F0"/>
                </a:solidFill>
              </a:rPr>
              <a:t>pendle-lengthel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9144110" y="1828800"/>
            <a:ext cx="2628790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F0"/>
                </a:solidFill>
              </a:rPr>
              <a:t>pendle-timel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9123796" y="2923773"/>
            <a:ext cx="2839604" cy="5080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l-GR" sz="2400" b="1" baseline="30000" dirty="0">
                <a:solidFill>
                  <a:srgbClr val="00B0F0"/>
                </a:solidFill>
              </a:rPr>
              <a:t>π</a:t>
            </a:r>
            <a:r>
              <a:rPr lang="en-US" sz="2400" b="1" dirty="0" err="1">
                <a:solidFill>
                  <a:srgbClr val="00B0F0"/>
                </a:solidFill>
              </a:rPr>
              <a:t>velocitel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9128422" y="3558304"/>
            <a:ext cx="2720678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l-GR" sz="2400" b="1" baseline="30000" dirty="0">
                <a:solidFill>
                  <a:srgbClr val="00B0F0"/>
                </a:solidFill>
              </a:rPr>
              <a:t>π</a:t>
            </a:r>
            <a:r>
              <a:rPr lang="en-US" sz="2400" b="1" dirty="0" err="1">
                <a:solidFill>
                  <a:srgbClr val="00B0F0"/>
                </a:solidFill>
              </a:rPr>
              <a:t>massel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9133544" y="2381717"/>
            <a:ext cx="2829856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l-GR" sz="2400" b="1" baseline="30000" dirty="0">
                <a:solidFill>
                  <a:srgbClr val="00B0F0"/>
                </a:solidFill>
              </a:rPr>
              <a:t>π</a:t>
            </a:r>
            <a:r>
              <a:rPr lang="en-US" sz="2400" b="1" dirty="0" err="1">
                <a:solidFill>
                  <a:srgbClr val="00B0F0"/>
                </a:solidFill>
              </a:rPr>
              <a:t>lengthel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9144110" y="1828800"/>
            <a:ext cx="2628790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l-GR" sz="2400" b="1" baseline="30000" dirty="0">
                <a:solidFill>
                  <a:srgbClr val="00B0F0"/>
                </a:solidFill>
              </a:rPr>
              <a:t>π</a:t>
            </a:r>
            <a:r>
              <a:rPr lang="en-US" sz="2400" b="1" dirty="0" err="1">
                <a:solidFill>
                  <a:srgbClr val="00B0F0"/>
                </a:solidFill>
              </a:rPr>
              <a:t>timel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358538" y="1291587"/>
            <a:ext cx="91856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pixel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62400" y="342900"/>
            <a:ext cx="2476500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B050"/>
                </a:solidFill>
              </a:rPr>
              <a:t>Quantitels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332284" y="3555438"/>
            <a:ext cx="140152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massel</a:t>
            </a:r>
            <a:endParaRPr lang="en-US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327658" y="2920907"/>
            <a:ext cx="1406642" cy="508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velocitel</a:t>
            </a:r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337406" y="2378851"/>
            <a:ext cx="140152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lengthel</a:t>
            </a:r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347972" y="1825934"/>
            <a:ext cx="91856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 err="1"/>
              <a:t>timel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6" y="342900"/>
            <a:ext cx="2992324" cy="6593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uses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7110" y="1291587"/>
            <a:ext cx="135402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Just like: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171700" y="1291587"/>
            <a:ext cx="327660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a base unit of a </a:t>
            </a:r>
            <a:r>
              <a:rPr lang="en-US" i="1" dirty="0"/>
              <a:t>picture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647588" y="1310157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07110" y="1825934"/>
            <a:ext cx="1354024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So too: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161134" y="1825934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time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637022" y="1844504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2150568" y="2378851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length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626456" y="2397421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2145446" y="2950338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velocity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621334" y="2968908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2145446" y="3555438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a base unit of </a:t>
            </a:r>
            <a:r>
              <a:rPr lang="en-US" sz="2600" i="1" dirty="0"/>
              <a:t>mass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621334" y="3574008"/>
            <a:ext cx="63891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is a</a:t>
            </a: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145446" y="4149012"/>
            <a:ext cx="3486454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 err="1"/>
              <a:t>etc</a:t>
            </a:r>
            <a:r>
              <a:rPr lang="en-US" sz="2600" dirty="0"/>
              <a:t> …</a:t>
            </a:r>
            <a:endParaRPr lang="en-US" sz="2600" i="1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807110" y="4881282"/>
            <a:ext cx="1478890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Each is: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2161134" y="4881282"/>
            <a:ext cx="5877966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a generic name for a base unit of measure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7543800" y="363071"/>
            <a:ext cx="3390900" cy="717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4000" dirty="0"/>
              <a:t>e.g. for </a:t>
            </a:r>
            <a:r>
              <a:rPr lang="en-US" sz="4000" dirty="0">
                <a:solidFill>
                  <a:srgbClr val="00B0F0"/>
                </a:solidFill>
              </a:rPr>
              <a:t>TGM:</a:t>
            </a:r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9144110" y="4149012"/>
            <a:ext cx="118099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 err="1"/>
              <a:t>etc</a:t>
            </a:r>
            <a:r>
              <a:rPr lang="en-US" sz="2600" dirty="0"/>
              <a:t> …</a:t>
            </a:r>
            <a:endParaRPr lang="en-US" sz="2600" i="1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9123796" y="2923773"/>
            <a:ext cx="2839604" cy="5080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F0"/>
                </a:solidFill>
              </a:rPr>
              <a:t>Vlos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9128422" y="3558304"/>
            <a:ext cx="2720678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F0"/>
                </a:solidFill>
              </a:rPr>
              <a:t>Maz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9133544" y="2381717"/>
            <a:ext cx="2829856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 err="1">
                <a:solidFill>
                  <a:srgbClr val="00B0F0"/>
                </a:solidFill>
              </a:rPr>
              <a:t>Grafut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9144110" y="1828800"/>
            <a:ext cx="2628790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sz="2400" b="1" dirty="0">
                <a:solidFill>
                  <a:srgbClr val="00B0F0"/>
                </a:solidFill>
              </a:rPr>
              <a:t>Tim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8905795" y="4873010"/>
            <a:ext cx="3330243" cy="929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2600" dirty="0"/>
              <a:t>defers need to invent unique “ad hoc” names</a:t>
            </a:r>
          </a:p>
        </p:txBody>
      </p:sp>
      <p:sp>
        <p:nvSpPr>
          <p:cNvPr id="13" name="Oval 12"/>
          <p:cNvSpPr/>
          <p:nvPr/>
        </p:nvSpPr>
        <p:spPr>
          <a:xfrm>
            <a:off x="8787385" y="1481328"/>
            <a:ext cx="1627632" cy="2652680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Curved 14"/>
          <p:cNvCxnSpPr/>
          <p:nvPr/>
        </p:nvCxnSpPr>
        <p:spPr>
          <a:xfrm rot="16200000" flipV="1">
            <a:off x="9789254" y="3433431"/>
            <a:ext cx="2065342" cy="813815"/>
          </a:xfrm>
          <a:prstGeom prst="curvedConnector2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2"/>
          <p:cNvSpPr txBox="1">
            <a:spLocks/>
          </p:cNvSpPr>
          <p:nvPr/>
        </p:nvSpPr>
        <p:spPr>
          <a:xfrm>
            <a:off x="2161134" y="5345744"/>
            <a:ext cx="3901569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for a given type of quantity 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5940789" y="5347693"/>
            <a:ext cx="2980373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dirty="0"/>
              <a:t>– transparently so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2135518" y="6230308"/>
            <a:ext cx="9484982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or concretely for a particular metrology – using a qualifying prefix </a:t>
            </a: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2161134" y="5788026"/>
            <a:ext cx="7620641" cy="41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l"/>
              </a:tabLst>
            </a:pPr>
            <a:r>
              <a:rPr lang="en-US" dirty="0"/>
              <a:t>can be used to talk about units in an abstract way</a:t>
            </a:r>
          </a:p>
        </p:txBody>
      </p:sp>
    </p:spTree>
    <p:extLst>
      <p:ext uri="{BB962C8B-B14F-4D97-AF65-F5344CB8AC3E}">
        <p14:creationId xmlns:p14="http://schemas.microsoft.com/office/powerpoint/2010/main" val="23508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62" grpId="0" animBg="1"/>
      <p:bldP spid="63" grpId="0" animBg="1"/>
      <p:bldP spid="84" grpId="0" animBg="1"/>
      <p:bldP spid="83" grpId="0" animBg="1"/>
      <p:bldP spid="85" grpId="0" animBg="1"/>
      <p:bldP spid="86" grpId="0" animBg="1"/>
      <p:bldP spid="88" grpId="0" animBg="1"/>
      <p:bldP spid="87" grpId="0" animBg="1"/>
      <p:bldP spid="89" grpId="0" animBg="1"/>
      <p:bldP spid="90" grpId="0" animBg="1"/>
      <p:bldP spid="59" grpId="0"/>
      <p:bldP spid="91" grpId="0"/>
      <p:bldP spid="45" grpId="0" animBg="1"/>
      <p:bldP spid="51" grpId="0" animBg="1"/>
      <p:bldP spid="55" grpId="0" animBg="1"/>
      <p:bldP spid="56" grpId="0" animBg="1"/>
      <p:bldP spid="57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962399" y="344588"/>
            <a:ext cx="7333129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Systematic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Dozenal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Nomenclature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6" y="344588"/>
            <a:ext cx="2992324" cy="6593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uses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05119" y="1291586"/>
            <a:ext cx="10327340" cy="4968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Any metrology needs a set of metric-style prefixes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expressing powers of the base the metrology uses.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Preferably they should derive from Classical roots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something with a little gravitas.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A </a:t>
            </a:r>
            <a:r>
              <a:rPr lang="en-US" dirty="0" err="1"/>
              <a:t>dozenal</a:t>
            </a:r>
            <a:r>
              <a:rPr lang="en-US" dirty="0"/>
              <a:t> metrology deserves its own </a:t>
            </a:r>
            <a:r>
              <a:rPr lang="en-US" dirty="0" err="1"/>
              <a:t>dozenal</a:t>
            </a:r>
            <a:r>
              <a:rPr lang="en-US" dirty="0"/>
              <a:t> prefixes.</a:t>
            </a:r>
          </a:p>
          <a:p>
            <a:pPr marL="0" indent="0" algn="ctr">
              <a:buNone/>
              <a:tabLst>
                <a:tab pos="2743200" algn="l"/>
              </a:tabLst>
            </a:pPr>
            <a:r>
              <a:rPr lang="en-US" dirty="0"/>
              <a:t>In 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2011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</a:t>
            </a:r>
            <a:r>
              <a:rPr lang="en-US" sz="24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=11↋7</a:t>
            </a:r>
            <a:r>
              <a:rPr lang="en-US" sz="2400" baseline="-25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dirty="0"/>
              <a:t> members of the </a:t>
            </a:r>
            <a:r>
              <a:rPr lang="en-US" dirty="0" err="1"/>
              <a:t>DozensOnline</a:t>
            </a:r>
            <a:r>
              <a:rPr lang="en-US" dirty="0"/>
              <a:t> forum collaborated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to cook up a completely systematic solution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that can be extended to </a:t>
            </a:r>
            <a:r>
              <a:rPr lang="en-US" i="1" dirty="0"/>
              <a:t>any</a:t>
            </a:r>
            <a:r>
              <a:rPr lang="en-US" dirty="0"/>
              <a:t> power of dozen, indefinitely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without needing an international committee meeting every few years.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The result was </a:t>
            </a:r>
            <a:r>
              <a:rPr lang="en-US" b="1" dirty="0"/>
              <a:t>Systematic </a:t>
            </a:r>
            <a:r>
              <a:rPr lang="en-US" b="1" dirty="0" err="1"/>
              <a:t>Dozenal</a:t>
            </a:r>
            <a:r>
              <a:rPr lang="en-US" b="1" dirty="0"/>
              <a:t> Nomenclature</a:t>
            </a:r>
            <a:r>
              <a:rPr lang="en-US" dirty="0"/>
              <a:t> (SDN).</a:t>
            </a:r>
          </a:p>
        </p:txBody>
      </p:sp>
    </p:spTree>
    <p:extLst>
      <p:ext uri="{BB962C8B-B14F-4D97-AF65-F5344CB8AC3E}">
        <p14:creationId xmlns:p14="http://schemas.microsoft.com/office/powerpoint/2010/main" val="41665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962399" y="344588"/>
            <a:ext cx="7333129" cy="65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Systematic </a:t>
            </a:r>
            <a:r>
              <a:rPr lang="en-US" sz="4000" b="1" dirty="0" err="1">
                <a:solidFill>
                  <a:srgbClr val="00B050"/>
                </a:solidFill>
              </a:rPr>
              <a:t>Dozenal</a:t>
            </a:r>
            <a:r>
              <a:rPr lang="en-US" sz="4000" b="1" dirty="0">
                <a:solidFill>
                  <a:srgbClr val="00B050"/>
                </a:solidFill>
              </a:rPr>
              <a:t> Nomenclature</a:t>
            </a:r>
            <a:endParaRPr lang="en-US" sz="4000" b="1" baseline="30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76" y="344588"/>
            <a:ext cx="2992324" cy="6593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Primel</a:t>
            </a:r>
            <a:r>
              <a:rPr lang="en-US" b="1" dirty="0">
                <a:solidFill>
                  <a:srgbClr val="00B050"/>
                </a:solidFill>
              </a:rPr>
              <a:t> uses …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504994" y="1291586"/>
            <a:ext cx="6545207" cy="4968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Let’s borrow from another indefinitely extensible system of numeric names: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b="1" dirty="0"/>
              <a:t>Systematic Element Names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which the International Union of Pure and Applied Chemistry (IUPAC) uses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to assign temporary names to newly discovered chemical elements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dirty="0"/>
              <a:t>based on their atomic number.</a:t>
            </a:r>
          </a:p>
        </p:txBody>
      </p:sp>
    </p:spTree>
    <p:extLst>
      <p:ext uri="{BB962C8B-B14F-4D97-AF65-F5344CB8AC3E}">
        <p14:creationId xmlns:p14="http://schemas.microsoft.com/office/powerpoint/2010/main" val="41851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7|2.2|1.6|1.4|1.5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33334</TotalTime>
  <Words>2533</Words>
  <Application>Microsoft Office PowerPoint</Application>
  <PresentationFormat>Widescreen</PresentationFormat>
  <Paragraphs>999</Paragraphs>
  <Slides>25</Slides>
  <Notes>9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Stencil</vt:lpstr>
      <vt:lpstr>Symbola</vt:lpstr>
      <vt:lpstr>Office Theme</vt:lpstr>
      <vt:lpstr>Primel Zoom</vt:lpstr>
      <vt:lpstr>This presentation is dedicated to the memory of…</vt:lpstr>
      <vt:lpstr>Primel is …</vt:lpstr>
      <vt:lpstr>Primel uses …</vt:lpstr>
      <vt:lpstr>Primel uses …</vt:lpstr>
      <vt:lpstr>Primel uses …</vt:lpstr>
      <vt:lpstr>Primel uses …</vt:lpstr>
      <vt:lpstr>Primel uses …</vt:lpstr>
      <vt:lpstr>Primel uses …</vt:lpstr>
      <vt:lpstr>Primel uses …</vt:lpstr>
      <vt:lpstr>Primel uses …</vt:lpstr>
      <vt:lpstr>Primel uses …</vt:lpstr>
      <vt:lpstr>Primel uses …</vt:lpstr>
      <vt:lpstr>Primel uses …</vt:lpstr>
      <vt:lpstr>Primel uses …</vt:lpstr>
      <vt:lpstr>Primel uses …</vt:lpstr>
      <vt:lpstr>Deriving Primel Units …</vt:lpstr>
      <vt:lpstr>Deriving Primel Units …</vt:lpstr>
      <vt:lpstr>Deriving Primel Units …</vt:lpstr>
      <vt:lpstr>Deriving Primel Units …</vt:lpstr>
      <vt:lpstr>Dovetailing Primel and TGM Length Units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Volan</dc:creator>
  <cp:lastModifiedBy>John Volan</cp:lastModifiedBy>
  <cp:revision>721</cp:revision>
  <dcterms:created xsi:type="dcterms:W3CDTF">2015-10-03T21:38:52Z</dcterms:created>
  <dcterms:modified xsi:type="dcterms:W3CDTF">2017-07-06T02:31:49Z</dcterms:modified>
</cp:coreProperties>
</file>