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455" r:id="rId2"/>
    <p:sldId id="449" r:id="rId3"/>
    <p:sldId id="447" r:id="rId4"/>
    <p:sldId id="448" r:id="rId5"/>
    <p:sldId id="445" r:id="rId6"/>
    <p:sldId id="446" r:id="rId7"/>
    <p:sldId id="443" r:id="rId8"/>
    <p:sldId id="444" r:id="rId9"/>
    <p:sldId id="438" r:id="rId10"/>
    <p:sldId id="439" r:id="rId11"/>
    <p:sldId id="436" r:id="rId12"/>
    <p:sldId id="437" r:id="rId13"/>
    <p:sldId id="434" r:id="rId14"/>
    <p:sldId id="435" r:id="rId15"/>
    <p:sldId id="432" r:id="rId16"/>
    <p:sldId id="433" r:id="rId17"/>
    <p:sldId id="430" r:id="rId18"/>
    <p:sldId id="431" r:id="rId19"/>
    <p:sldId id="428" r:id="rId20"/>
    <p:sldId id="429" r:id="rId21"/>
    <p:sldId id="426" r:id="rId22"/>
    <p:sldId id="427" r:id="rId23"/>
    <p:sldId id="42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8DCD"/>
    <a:srgbClr val="FFFFFF"/>
    <a:srgbClr val="CC00CC"/>
    <a:srgbClr val="00B050"/>
    <a:srgbClr val="BDD7EE"/>
    <a:srgbClr val="C5E0B4"/>
    <a:srgbClr val="70AD47"/>
    <a:srgbClr val="8CBD6B"/>
    <a:srgbClr val="5B9BD5"/>
    <a:srgbClr val="A9D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56" autoAdjust="0"/>
    <p:restoredTop sz="97140" autoAdjust="0"/>
  </p:normalViewPr>
  <p:slideViewPr>
    <p:cSldViewPr snapToGrid="0">
      <p:cViewPr varScale="1">
        <p:scale>
          <a:sx n="154" d="100"/>
          <a:sy n="154" d="100"/>
        </p:scale>
        <p:origin x="2634" y="150"/>
      </p:cViewPr>
      <p:guideLst/>
    </p:cSldViewPr>
  </p:slideViewPr>
  <p:outlineViewPr>
    <p:cViewPr>
      <p:scale>
        <a:sx n="33" d="100"/>
        <a:sy n="33" d="100"/>
      </p:scale>
      <p:origin x="0" y="-1740"/>
    </p:cViewPr>
  </p:outlineViewPr>
  <p:notesTextViewPr>
    <p:cViewPr>
      <p:scale>
        <a:sx n="75" d="100"/>
        <a:sy n="75" d="100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17043-1BB4-4629-AF52-74DE8F241362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57A190-E128-4BC3-9A90-A551F5C24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88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1C790-473F-4C67-877F-5DB74C3B84C3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C896-8634-4DD2-B2E9-3E82A112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21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1C790-473F-4C67-877F-5DB74C3B84C3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C896-8634-4DD2-B2E9-3E82A112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36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1C790-473F-4C67-877F-5DB74C3B84C3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C896-8634-4DD2-B2E9-3E82A112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87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93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1C790-473F-4C67-877F-5DB74C3B84C3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C896-8634-4DD2-B2E9-3E82A112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853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1C790-473F-4C67-877F-5DB74C3B84C3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C896-8634-4DD2-B2E9-3E82A112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98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1C790-473F-4C67-877F-5DB74C3B84C3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C896-8634-4DD2-B2E9-3E82A112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01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1C790-473F-4C67-877F-5DB74C3B84C3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C896-8634-4DD2-B2E9-3E82A112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93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1C790-473F-4C67-877F-5DB74C3B84C3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C896-8634-4DD2-B2E9-3E82A112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3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1C790-473F-4C67-877F-5DB74C3B84C3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C896-8634-4DD2-B2E9-3E82A112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38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1C790-473F-4C67-877F-5DB74C3B84C3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C896-8634-4DD2-B2E9-3E82A112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36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1C790-473F-4C67-877F-5DB74C3B84C3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C896-8634-4DD2-B2E9-3E82A112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94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1C790-473F-4C67-877F-5DB74C3B84C3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FC896-8634-4DD2-B2E9-3E82A112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27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329" y="2707368"/>
            <a:ext cx="10486571" cy="1921781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00B050"/>
                </a:solidFill>
              </a:rPr>
              <a:t>Now, let’s go right down to the bottom…</a:t>
            </a:r>
            <a:br>
              <a:rPr lang="en-US" i="1" dirty="0">
                <a:solidFill>
                  <a:srgbClr val="00B050"/>
                </a:solidFill>
              </a:rPr>
            </a:br>
            <a:r>
              <a:rPr lang="en-US" i="1" dirty="0">
                <a:solidFill>
                  <a:srgbClr val="00B050"/>
                </a:solidFill>
              </a:rPr>
              <a:t>and then climb all the way to the top…</a:t>
            </a:r>
          </a:p>
        </p:txBody>
      </p:sp>
    </p:spTree>
    <p:extLst>
      <p:ext uri="{BB962C8B-B14F-4D97-AF65-F5344CB8AC3E}">
        <p14:creationId xmlns:p14="http://schemas.microsoft.com/office/powerpoint/2010/main" val="68044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Rectangle 224"/>
          <p:cNvSpPr/>
          <p:nvPr/>
        </p:nvSpPr>
        <p:spPr>
          <a:xfrm>
            <a:off x="5867400" y="3200400"/>
            <a:ext cx="457200" cy="457200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5410200" y="2743200"/>
            <a:ext cx="1371600" cy="1371600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3352800" y="685800"/>
            <a:ext cx="5486400" cy="5486400"/>
          </a:xfrm>
          <a:prstGeom prst="rect">
            <a:avLst/>
          </a:prstGeom>
          <a:noFill/>
          <a:ln w="152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6038850" y="3371850"/>
            <a:ext cx="114300" cy="114300"/>
          </a:xfrm>
          <a:prstGeom prst="rect">
            <a:avLst/>
          </a:prstGeom>
          <a:noFill/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4597" y="685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2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bibicia′lengthel</a:t>
            </a:r>
            <a:b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</a:br>
            <a: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10</a:t>
            </a:r>
            <a:r>
              <a:rPr lang="en-US" sz="2000" b="1" baseline="30000" dirty="0">
                <a:solidFill>
                  <a:srgbClr val="89A27A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</a:t>
            </a:r>
            <a:r>
              <a:rPr lang="en-US" sz="2000" b="1" baseline="30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22</a:t>
            </a:r>
            <a:r>
              <a:rPr lang="en-US" sz="2000" b="1" baseline="-25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r>
              <a:rPr lang="en-US" sz="2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  <a: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sz="2000" b="1" dirty="0" err="1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lengthel</a:t>
            </a:r>
            <a:endParaRPr lang="en-US" sz="2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49403" y="2743200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2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biquadciaGrafut</a:t>
            </a:r>
            <a:endParaRPr lang="en-US" sz="12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1897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bitricia′lengthel</a:t>
            </a:r>
            <a:endParaRPr lang="en-US" sz="1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49403" y="3321278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8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bipentciaGrafut</a:t>
            </a:r>
            <a:endParaRPr lang="en-US" sz="8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1897" y="2743199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12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bitricia′lengthel</a:t>
            </a:r>
            <a:endParaRPr lang="en-US" sz="12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51897" y="3321278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8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biquadcia′lengthel</a:t>
            </a:r>
            <a:endParaRPr lang="en-US" sz="8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49403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1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bipentciaGrafut</a:t>
            </a:r>
            <a:endParaRPr lang="en-US" sz="1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49403" y="6858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2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biquadciaGrafut</a:t>
            </a:r>
            <a:endParaRPr lang="en-US" sz="2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94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 157"/>
          <p:cNvSpPr/>
          <p:nvPr/>
        </p:nvSpPr>
        <p:spPr>
          <a:xfrm>
            <a:off x="3352800" y="685800"/>
            <a:ext cx="5486400" cy="5486400"/>
          </a:xfrm>
          <a:prstGeom prst="rect">
            <a:avLst/>
          </a:prstGeom>
          <a:noFill/>
          <a:ln w="152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67400" y="3200400"/>
            <a:ext cx="457200" cy="457200"/>
          </a:xfrm>
          <a:prstGeom prst="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19800" y="3352800"/>
            <a:ext cx="152400" cy="152400"/>
          </a:xfrm>
          <a:prstGeom prst="rect">
            <a:avLst/>
          </a:prstGeom>
          <a:noFill/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54044" y="685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2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bitriciaGrafut</a:t>
            </a:r>
            <a:b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</a:br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10</a:t>
            </a:r>
            <a:r>
              <a:rPr lang="en-US" sz="2000" b="1" baseline="30000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</a:t>
            </a:r>
            <a:r>
              <a:rPr lang="en-US" sz="2000" b="1" baseline="30000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23</a:t>
            </a:r>
            <a:r>
              <a:rPr lang="en-US" sz="2000" b="1" baseline="-25000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r>
              <a:rPr lang="en-US" sz="2000" b="1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  <a:r>
              <a:rPr lang="en-US" sz="2000" b="1" dirty="0" err="1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Grafut</a:t>
            </a:r>
            <a:endParaRPr lang="en-US" sz="2000" b="1" dirty="0">
              <a:solidFill>
                <a:srgbClr val="5B9BD5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0680" y="2514600"/>
            <a:ext cx="15996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2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bibicia′lengthel</a:t>
            </a:r>
            <a:endParaRPr lang="en-US" sz="12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54044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biquadciaGrafut</a:t>
            </a:r>
            <a:endParaRPr lang="en-US" sz="1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2640" y="3292253"/>
            <a:ext cx="114400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8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bitricia′lengthel</a:t>
            </a:r>
            <a:endParaRPr lang="en-US" sz="8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686602"/>
            <a:ext cx="255175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2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bibicia′lengthel</a:t>
            </a:r>
            <a:endParaRPr lang="en-US" sz="2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1660" y="3057262"/>
            <a:ext cx="136498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1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bitricia′lengthel</a:t>
            </a:r>
            <a:endParaRPr lang="en-US" sz="1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54044" y="2514600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12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biquadciaGrafut</a:t>
            </a:r>
            <a:endParaRPr lang="en-US" sz="12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54044" y="3292253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8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bipentciaGrafut</a:t>
            </a:r>
            <a:endParaRPr lang="en-US" sz="8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41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Rectangle 224"/>
          <p:cNvSpPr/>
          <p:nvPr/>
        </p:nvSpPr>
        <p:spPr>
          <a:xfrm>
            <a:off x="5867400" y="3200400"/>
            <a:ext cx="457200" cy="457200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5410200" y="2743200"/>
            <a:ext cx="1371600" cy="1371600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3352800" y="685800"/>
            <a:ext cx="5486400" cy="5486400"/>
          </a:xfrm>
          <a:prstGeom prst="rect">
            <a:avLst/>
          </a:prstGeom>
          <a:noFill/>
          <a:ln w="152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6038850" y="3371850"/>
            <a:ext cx="114300" cy="114300"/>
          </a:xfrm>
          <a:prstGeom prst="rect">
            <a:avLst/>
          </a:prstGeom>
          <a:noFill/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4597" y="685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2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biuncia′lengthel</a:t>
            </a:r>
            <a:b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</a:br>
            <a: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10</a:t>
            </a:r>
            <a:r>
              <a:rPr lang="en-US" sz="2000" b="1" baseline="30000" dirty="0">
                <a:solidFill>
                  <a:srgbClr val="89A27A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</a:t>
            </a:r>
            <a:r>
              <a:rPr lang="en-US" sz="2000" b="1" baseline="30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21</a:t>
            </a:r>
            <a:r>
              <a:rPr lang="en-US" sz="2000" b="1" baseline="-25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r>
              <a:rPr lang="en-US" sz="2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  <a: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sz="2000" b="1" dirty="0" err="1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lengthel</a:t>
            </a:r>
            <a:endParaRPr lang="en-US" sz="2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49403" y="2743200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2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bitriciaGrafut</a:t>
            </a:r>
            <a:endParaRPr lang="en-US" sz="12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1897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bibicia′lengthel</a:t>
            </a:r>
            <a:endParaRPr lang="en-US" sz="1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49403" y="3321278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8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biquadciaGrafut</a:t>
            </a:r>
            <a:endParaRPr lang="en-US" sz="8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1897" y="2743199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12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bibicia′lengthel</a:t>
            </a:r>
            <a:endParaRPr lang="en-US" sz="12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51897" y="3321278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8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bitricia′lengthel</a:t>
            </a:r>
            <a:endParaRPr lang="en-US" sz="8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49403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1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biquadciaGrafut</a:t>
            </a:r>
            <a:endParaRPr lang="en-US" sz="1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49403" y="6858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2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bitriciaGrafut</a:t>
            </a:r>
            <a:endParaRPr lang="en-US" sz="2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36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 157"/>
          <p:cNvSpPr/>
          <p:nvPr/>
        </p:nvSpPr>
        <p:spPr>
          <a:xfrm>
            <a:off x="3352800" y="685800"/>
            <a:ext cx="5486400" cy="5486400"/>
          </a:xfrm>
          <a:prstGeom prst="rect">
            <a:avLst/>
          </a:prstGeom>
          <a:noFill/>
          <a:ln w="152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67400" y="3200400"/>
            <a:ext cx="457200" cy="457200"/>
          </a:xfrm>
          <a:prstGeom prst="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19800" y="3352800"/>
            <a:ext cx="152400" cy="152400"/>
          </a:xfrm>
          <a:prstGeom prst="rect">
            <a:avLst/>
          </a:prstGeom>
          <a:noFill/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54044" y="685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2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bibiciaGrafut</a:t>
            </a:r>
            <a:b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</a:br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10</a:t>
            </a:r>
            <a:r>
              <a:rPr lang="en-US" sz="2000" b="1" baseline="30000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</a:t>
            </a:r>
            <a:r>
              <a:rPr lang="en-US" sz="2000" b="1" baseline="30000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22</a:t>
            </a:r>
            <a:r>
              <a:rPr lang="en-US" sz="2000" b="1" baseline="-25000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r>
              <a:rPr lang="en-US" sz="2000" b="1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  <a:r>
              <a:rPr lang="en-US" sz="2000" b="1" dirty="0" err="1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Grafut</a:t>
            </a:r>
            <a:endParaRPr lang="en-US" sz="2000" b="1" dirty="0">
              <a:solidFill>
                <a:srgbClr val="5B9BD5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0680" y="2514600"/>
            <a:ext cx="15996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2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biuncia′lengthel</a:t>
            </a:r>
            <a:endParaRPr lang="en-US" sz="12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54044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bitriciaGrafut</a:t>
            </a:r>
            <a:endParaRPr lang="en-US" sz="1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2640" y="3292253"/>
            <a:ext cx="114400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8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bibicia′lengthel</a:t>
            </a:r>
            <a:endParaRPr lang="en-US" sz="8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686602"/>
            <a:ext cx="255175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2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biuncia′lengthel</a:t>
            </a:r>
            <a:endParaRPr lang="en-US" sz="2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1660" y="3057262"/>
            <a:ext cx="136498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1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bibicia′lengthel</a:t>
            </a:r>
            <a:endParaRPr lang="en-US" sz="1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54044" y="2514600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12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biteiciaGrafut</a:t>
            </a:r>
            <a:endParaRPr lang="en-US" sz="12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54044" y="3292253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8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biquadciaGrafut</a:t>
            </a:r>
            <a:endParaRPr lang="en-US" sz="8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52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Rectangle 224"/>
          <p:cNvSpPr/>
          <p:nvPr/>
        </p:nvSpPr>
        <p:spPr>
          <a:xfrm>
            <a:off x="5867400" y="3200400"/>
            <a:ext cx="457200" cy="457200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5410200" y="2743200"/>
            <a:ext cx="1371600" cy="1371600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3352800" y="685800"/>
            <a:ext cx="5486400" cy="5486400"/>
          </a:xfrm>
          <a:prstGeom prst="rect">
            <a:avLst/>
          </a:prstGeom>
          <a:noFill/>
          <a:ln w="152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6038850" y="3371850"/>
            <a:ext cx="114300" cy="114300"/>
          </a:xfrm>
          <a:prstGeom prst="rect">
            <a:avLst/>
          </a:prstGeom>
          <a:noFill/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4597" y="685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2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binilcia′lengthel</a:t>
            </a:r>
            <a:b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</a:br>
            <a: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10</a:t>
            </a:r>
            <a:r>
              <a:rPr lang="en-US" sz="2000" b="1" baseline="30000" dirty="0">
                <a:solidFill>
                  <a:srgbClr val="89A27A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</a:t>
            </a:r>
            <a:r>
              <a:rPr lang="en-US" sz="2000" b="1" baseline="30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20</a:t>
            </a:r>
            <a:r>
              <a:rPr lang="en-US" sz="2000" b="1" baseline="-25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r>
              <a:rPr lang="en-US" sz="2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  <a: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sz="2000" b="1" dirty="0" err="1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lengthel</a:t>
            </a:r>
            <a:endParaRPr lang="en-US" sz="2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49403" y="2743200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2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bibiciaGrafut</a:t>
            </a:r>
            <a:endParaRPr lang="en-US" sz="12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1897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biuncia′lengthel</a:t>
            </a:r>
            <a:endParaRPr lang="en-US" sz="1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49403" y="3321278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8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bitriciaGrafut</a:t>
            </a:r>
            <a:endParaRPr lang="en-US" sz="8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1897" y="2743199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12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biuncia′lengthel</a:t>
            </a:r>
            <a:endParaRPr lang="en-US" sz="12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51897" y="3321278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8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bibicia′lengthel</a:t>
            </a:r>
            <a:endParaRPr lang="en-US" sz="8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49403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1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bitriciaGrafut</a:t>
            </a:r>
            <a:endParaRPr lang="en-US" sz="1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49403" y="6858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2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bibiciaGrafut</a:t>
            </a:r>
            <a:endParaRPr lang="en-US" sz="2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1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 157"/>
          <p:cNvSpPr/>
          <p:nvPr/>
        </p:nvSpPr>
        <p:spPr>
          <a:xfrm>
            <a:off x="3352800" y="685800"/>
            <a:ext cx="5486400" cy="5486400"/>
          </a:xfrm>
          <a:prstGeom prst="rect">
            <a:avLst/>
          </a:prstGeom>
          <a:noFill/>
          <a:ln w="152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67400" y="3200400"/>
            <a:ext cx="457200" cy="457200"/>
          </a:xfrm>
          <a:prstGeom prst="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19800" y="3352800"/>
            <a:ext cx="152400" cy="152400"/>
          </a:xfrm>
          <a:prstGeom prst="rect">
            <a:avLst/>
          </a:prstGeom>
          <a:noFill/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54044" y="685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2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biunciaGrafut</a:t>
            </a:r>
            <a:b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</a:br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10</a:t>
            </a:r>
            <a:r>
              <a:rPr lang="en-US" sz="2000" b="1" baseline="30000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</a:t>
            </a:r>
            <a:r>
              <a:rPr lang="en-US" sz="2000" b="1" baseline="30000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21</a:t>
            </a:r>
            <a:r>
              <a:rPr lang="en-US" sz="2000" b="1" baseline="-25000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r>
              <a:rPr lang="en-US" sz="2000" b="1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  <a:r>
              <a:rPr lang="en-US" sz="2000" b="1" dirty="0" err="1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Grafut</a:t>
            </a:r>
            <a:endParaRPr lang="en-US" sz="2000" b="1" dirty="0">
              <a:solidFill>
                <a:srgbClr val="5B9BD5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0680" y="2514600"/>
            <a:ext cx="15996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2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binilcia′lengthel</a:t>
            </a:r>
            <a:endParaRPr lang="en-US" sz="12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54044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bibiciaGrafut</a:t>
            </a:r>
            <a:endParaRPr lang="en-US" sz="1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2640" y="3292253"/>
            <a:ext cx="114400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8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biuncia′lengthel</a:t>
            </a:r>
            <a:endParaRPr lang="en-US" sz="8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686602"/>
            <a:ext cx="255175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2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binilcia′lengthel</a:t>
            </a:r>
            <a:endParaRPr lang="en-US" sz="2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1660" y="3057262"/>
            <a:ext cx="136498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1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biuncia′lengthel</a:t>
            </a:r>
            <a:endParaRPr lang="en-US" sz="1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54044" y="2514600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12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bibiciaGrafut</a:t>
            </a:r>
            <a:endParaRPr lang="en-US" sz="12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54044" y="3292253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8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bitriciaGrafut</a:t>
            </a:r>
            <a:endParaRPr lang="en-US" sz="8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5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Rectangle 224"/>
          <p:cNvSpPr/>
          <p:nvPr/>
        </p:nvSpPr>
        <p:spPr>
          <a:xfrm>
            <a:off x="5867400" y="3200400"/>
            <a:ext cx="457200" cy="457200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5410200" y="2743200"/>
            <a:ext cx="1371600" cy="1371600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3352800" y="685800"/>
            <a:ext cx="5486400" cy="5486400"/>
          </a:xfrm>
          <a:prstGeom prst="rect">
            <a:avLst/>
          </a:prstGeom>
          <a:noFill/>
          <a:ln w="152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6038850" y="3371850"/>
            <a:ext cx="114300" cy="114300"/>
          </a:xfrm>
          <a:prstGeom prst="rect">
            <a:avLst/>
          </a:prstGeom>
          <a:noFill/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4597" y="685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2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unlevcia′lengthel</a:t>
            </a:r>
            <a:b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</a:br>
            <a: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10</a:t>
            </a:r>
            <a:r>
              <a:rPr lang="en-US" sz="2000" b="1" baseline="30000" dirty="0">
                <a:solidFill>
                  <a:srgbClr val="89A27A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</a:t>
            </a:r>
            <a:r>
              <a:rPr lang="en-US" sz="2000" b="1" baseline="30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1↋</a:t>
            </a:r>
            <a:r>
              <a:rPr lang="en-US" sz="2000" b="1" baseline="-25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r>
              <a:rPr lang="en-US" sz="2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  <a: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sz="2000" b="1" dirty="0" err="1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lengthel</a:t>
            </a:r>
            <a:endParaRPr lang="en-US" sz="2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49403" y="2743200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2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biunciaGrafut</a:t>
            </a:r>
            <a:endParaRPr lang="en-US" sz="12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1897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binilcia′lengthel</a:t>
            </a:r>
            <a:endParaRPr lang="en-US" sz="1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49403" y="3321278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8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bibiciaGrafut</a:t>
            </a:r>
            <a:endParaRPr lang="en-US" sz="8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1897" y="2743199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12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binilcia′lengthel</a:t>
            </a:r>
            <a:endParaRPr lang="en-US" sz="12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51897" y="3321278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8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biuncia′lengthel</a:t>
            </a:r>
            <a:endParaRPr lang="en-US" sz="8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49403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1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bibiciaGrafut</a:t>
            </a:r>
            <a:endParaRPr lang="en-US" sz="1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49403" y="6858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2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biunciaGrafut</a:t>
            </a:r>
            <a:endParaRPr lang="en-US" sz="2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30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 157"/>
          <p:cNvSpPr/>
          <p:nvPr/>
        </p:nvSpPr>
        <p:spPr>
          <a:xfrm>
            <a:off x="3352800" y="685800"/>
            <a:ext cx="5486400" cy="5486400"/>
          </a:xfrm>
          <a:prstGeom prst="rect">
            <a:avLst/>
          </a:prstGeom>
          <a:noFill/>
          <a:ln w="152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67400" y="3200400"/>
            <a:ext cx="457200" cy="457200"/>
          </a:xfrm>
          <a:prstGeom prst="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19800" y="3352800"/>
            <a:ext cx="152400" cy="152400"/>
          </a:xfrm>
          <a:prstGeom prst="rect">
            <a:avLst/>
          </a:prstGeom>
          <a:noFill/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54044" y="685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2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binilciaGrafut</a:t>
            </a:r>
            <a:b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</a:br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10</a:t>
            </a:r>
            <a:r>
              <a:rPr lang="en-US" sz="2000" b="1" baseline="30000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</a:t>
            </a:r>
            <a:r>
              <a:rPr lang="en-US" sz="2000" b="1" baseline="30000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20</a:t>
            </a:r>
            <a:r>
              <a:rPr lang="en-US" sz="2000" b="1" baseline="-25000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r>
              <a:rPr lang="en-US" sz="2000" b="1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  <a:r>
              <a:rPr lang="en-US" sz="2000" b="1" dirty="0" err="1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Grafut</a:t>
            </a:r>
            <a:endParaRPr lang="en-US" sz="2000" b="1" dirty="0">
              <a:solidFill>
                <a:srgbClr val="5B9BD5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0680" y="2514600"/>
            <a:ext cx="15996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2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unlevcia′lengthel</a:t>
            </a:r>
            <a:endParaRPr lang="en-US" sz="12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54044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biunciaGrafut</a:t>
            </a:r>
            <a:endParaRPr lang="en-US" sz="1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2640" y="3292253"/>
            <a:ext cx="114400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8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binilcia′lengthel</a:t>
            </a:r>
            <a:endParaRPr lang="en-US" sz="8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686602"/>
            <a:ext cx="255175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2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unlevcia′lengthel</a:t>
            </a:r>
            <a:endParaRPr lang="en-US" sz="2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1660" y="3057262"/>
            <a:ext cx="136498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1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binilcia′lengthel</a:t>
            </a:r>
            <a:endParaRPr lang="en-US" sz="1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54044" y="2514600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12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biunciaGrafut</a:t>
            </a:r>
            <a:endParaRPr lang="en-US" sz="12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54044" y="3292253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8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bibiciaGrafut</a:t>
            </a:r>
            <a:endParaRPr lang="en-US" sz="8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91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Rectangle 224"/>
          <p:cNvSpPr/>
          <p:nvPr/>
        </p:nvSpPr>
        <p:spPr>
          <a:xfrm>
            <a:off x="5867400" y="3200400"/>
            <a:ext cx="457200" cy="457200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5410200" y="2743200"/>
            <a:ext cx="1371600" cy="1371600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3352800" y="685800"/>
            <a:ext cx="5486400" cy="5486400"/>
          </a:xfrm>
          <a:prstGeom prst="rect">
            <a:avLst/>
          </a:prstGeom>
          <a:noFill/>
          <a:ln w="152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6038850" y="3371850"/>
            <a:ext cx="114300" cy="114300"/>
          </a:xfrm>
          <a:prstGeom prst="rect">
            <a:avLst/>
          </a:prstGeom>
          <a:noFill/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4597" y="685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2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undeccia′lengthel</a:t>
            </a:r>
            <a:b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</a:br>
            <a: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10</a:t>
            </a:r>
            <a:r>
              <a:rPr lang="en-US" sz="2000" b="1" baseline="30000" dirty="0">
                <a:solidFill>
                  <a:srgbClr val="89A27A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</a:t>
            </a:r>
            <a:r>
              <a:rPr lang="en-US" sz="2000" b="1" baseline="30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1↊</a:t>
            </a:r>
            <a:r>
              <a:rPr lang="en-US" sz="2000" b="1" baseline="-25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r>
              <a:rPr lang="en-US" sz="2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  <a: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sz="2000" b="1" dirty="0" err="1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lengthel</a:t>
            </a:r>
            <a:endParaRPr lang="en-US" sz="2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49403" y="2743200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2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binilciaGrafut</a:t>
            </a:r>
            <a:endParaRPr lang="en-US" sz="12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1897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unlevcia′lengthel</a:t>
            </a:r>
            <a:endParaRPr lang="en-US" sz="1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49403" y="3321278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8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biunciaGrafut</a:t>
            </a:r>
            <a:endParaRPr lang="en-US" sz="8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1897" y="2743199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12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unlevcia′lengthel</a:t>
            </a:r>
            <a:endParaRPr lang="en-US" sz="12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51897" y="3321278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8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binilcia′lengthel</a:t>
            </a:r>
            <a:endParaRPr lang="en-US" sz="8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49403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1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biunciaGrafut</a:t>
            </a:r>
            <a:endParaRPr lang="en-US" sz="1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49403" y="6858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2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binilciaGrafut</a:t>
            </a:r>
            <a:endParaRPr lang="en-US" sz="2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68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 157"/>
          <p:cNvSpPr/>
          <p:nvPr/>
        </p:nvSpPr>
        <p:spPr>
          <a:xfrm>
            <a:off x="3352800" y="685800"/>
            <a:ext cx="5486400" cy="5486400"/>
          </a:xfrm>
          <a:prstGeom prst="rect">
            <a:avLst/>
          </a:prstGeom>
          <a:noFill/>
          <a:ln w="152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67400" y="3200400"/>
            <a:ext cx="457200" cy="457200"/>
          </a:xfrm>
          <a:prstGeom prst="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19800" y="3352800"/>
            <a:ext cx="152400" cy="152400"/>
          </a:xfrm>
          <a:prstGeom prst="rect">
            <a:avLst/>
          </a:prstGeom>
          <a:noFill/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54044" y="685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2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unlevciaGrafut</a:t>
            </a:r>
            <a:b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</a:br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10</a:t>
            </a:r>
            <a:r>
              <a:rPr lang="en-US" sz="2000" b="1" baseline="30000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</a:t>
            </a:r>
            <a:r>
              <a:rPr lang="en-US" sz="2000" b="1" baseline="30000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1↋</a:t>
            </a:r>
            <a:r>
              <a:rPr lang="en-US" sz="2000" b="1" baseline="-25000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r>
              <a:rPr lang="en-US" sz="2000" b="1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  <a:r>
              <a:rPr lang="en-US" sz="2000" b="1" dirty="0" err="1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Grafut</a:t>
            </a:r>
            <a:endParaRPr lang="en-US" sz="2000" b="1" dirty="0">
              <a:solidFill>
                <a:srgbClr val="5B9BD5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0680" y="2514600"/>
            <a:ext cx="15996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2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undeccia′lengthel</a:t>
            </a:r>
            <a:endParaRPr lang="en-US" sz="12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54044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binilciaGrafut</a:t>
            </a:r>
            <a:endParaRPr lang="en-US" sz="1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2640" y="3292253"/>
            <a:ext cx="114400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8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unlevcia′lengthel</a:t>
            </a:r>
            <a:endParaRPr lang="en-US" sz="8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686602"/>
            <a:ext cx="255175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2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undeccia′lengthel</a:t>
            </a:r>
            <a:endParaRPr lang="en-US" sz="2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1660" y="3057262"/>
            <a:ext cx="136498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1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unlevcia′lengthel</a:t>
            </a:r>
            <a:endParaRPr lang="en-US" sz="1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54044" y="2514600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12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binilciaGrafut</a:t>
            </a:r>
            <a:endParaRPr lang="en-US" sz="12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54044" y="3292253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8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biunciaGrafut</a:t>
            </a:r>
            <a:endParaRPr lang="en-US" sz="8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84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Rectangle 224"/>
          <p:cNvSpPr/>
          <p:nvPr/>
        </p:nvSpPr>
        <p:spPr>
          <a:xfrm>
            <a:off x="5867400" y="3200400"/>
            <a:ext cx="457200" cy="457200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5410200" y="2743200"/>
            <a:ext cx="1371600" cy="1371600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3352800" y="685800"/>
            <a:ext cx="5486400" cy="5486400"/>
          </a:xfrm>
          <a:prstGeom prst="rect">
            <a:avLst/>
          </a:prstGeom>
          <a:noFill/>
          <a:ln w="152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6038850" y="3371850"/>
            <a:ext cx="114300" cy="114300"/>
          </a:xfrm>
          <a:prstGeom prst="rect">
            <a:avLst/>
          </a:prstGeom>
          <a:noFill/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4597" y="685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2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bihexcia′lengthel</a:t>
            </a:r>
            <a:b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</a:br>
            <a: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10</a:t>
            </a:r>
            <a:r>
              <a:rPr lang="en-US" sz="2000" b="1" baseline="30000" dirty="0">
                <a:solidFill>
                  <a:srgbClr val="89A27A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</a:t>
            </a:r>
            <a:r>
              <a:rPr lang="en-US" sz="2000" b="1" baseline="30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26</a:t>
            </a:r>
            <a:r>
              <a:rPr lang="en-US" sz="2000" b="1" baseline="-25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r>
              <a:rPr lang="en-US" sz="2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  <a: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sz="2000" b="1" dirty="0" err="1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lengthel</a:t>
            </a:r>
            <a:endParaRPr lang="en-US" sz="2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49403" y="2743200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2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bioctciaGrafut</a:t>
            </a:r>
            <a:endParaRPr lang="en-US" sz="12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1897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biseptcia′lengthel</a:t>
            </a:r>
            <a:endParaRPr lang="en-US" sz="1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49403" y="3321278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8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biennciaGrafut</a:t>
            </a:r>
            <a:endParaRPr lang="en-US" sz="8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1897" y="2743199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12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biseptcia′lengthel</a:t>
            </a:r>
            <a:endParaRPr lang="en-US" sz="12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51897" y="3321278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8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bioctcia′lengthel</a:t>
            </a:r>
            <a:endParaRPr lang="en-US" sz="8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49403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1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biennciaGrafut</a:t>
            </a:r>
            <a:endParaRPr lang="en-US" sz="1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49403" y="6858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2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bioctciaGrafut</a:t>
            </a:r>
            <a:endParaRPr lang="en-US" sz="2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1" name="Left-Right Arrow 37"/>
          <p:cNvSpPr/>
          <p:nvPr/>
        </p:nvSpPr>
        <p:spPr>
          <a:xfrm>
            <a:off x="4755653" y="1569625"/>
            <a:ext cx="2680693" cy="259175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63224" y="923294"/>
            <a:ext cx="3865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Planck Length</a:t>
            </a:r>
          </a:p>
        </p:txBody>
      </p:sp>
      <p:pic>
        <p:nvPicPr>
          <p:cNvPr id="29" name="Picture 2" descr="http://pediaa.com/wp-content/uploads/2016/05/Difference-Between-String-Theory-and-Loop-Quantum-Gravity-image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63" y="4567064"/>
            <a:ext cx="2528292" cy="153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40634" y="6125584"/>
            <a:ext cx="3865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Quantum String</a:t>
            </a:r>
          </a:p>
        </p:txBody>
      </p:sp>
      <p:pic>
        <p:nvPicPr>
          <p:cNvPr id="31" name="Picture 4" descr="http://chandra.harvard.edu/photo/2015/quantum/quantum_i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212" y="4710948"/>
            <a:ext cx="2907832" cy="138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8615353" y="6125584"/>
            <a:ext cx="3865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Quantum Foam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72000" y="8823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8CBD6B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′quantal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781300" y="6211669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8CBD6B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′Planck-like</a:t>
            </a:r>
          </a:p>
        </p:txBody>
      </p:sp>
    </p:spTree>
    <p:extLst>
      <p:ext uri="{BB962C8B-B14F-4D97-AF65-F5344CB8AC3E}">
        <p14:creationId xmlns:p14="http://schemas.microsoft.com/office/powerpoint/2010/main" val="403440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10575381" y="-27462146"/>
            <a:ext cx="61329677" cy="6178229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/>
          <p:cNvSpPr/>
          <p:nvPr/>
        </p:nvSpPr>
        <p:spPr>
          <a:xfrm>
            <a:off x="5867400" y="3200400"/>
            <a:ext cx="457200" cy="457200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5410200" y="2743200"/>
            <a:ext cx="1371600" cy="1371600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3352800" y="685800"/>
            <a:ext cx="5486400" cy="5486400"/>
          </a:xfrm>
          <a:prstGeom prst="rect">
            <a:avLst/>
          </a:prstGeom>
          <a:noFill/>
          <a:ln w="152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6038850" y="3371850"/>
            <a:ext cx="114300" cy="114300"/>
          </a:xfrm>
          <a:prstGeom prst="rect">
            <a:avLst/>
          </a:prstGeom>
          <a:noFill/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4597" y="685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2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unenncia′lengthel</a:t>
            </a:r>
            <a:b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</a:br>
            <a: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10</a:t>
            </a:r>
            <a:r>
              <a:rPr lang="en-US" sz="2000" b="1" baseline="30000" dirty="0">
                <a:solidFill>
                  <a:srgbClr val="89A27A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</a:t>
            </a:r>
            <a:r>
              <a:rPr lang="en-US" sz="2000" b="1" baseline="30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19</a:t>
            </a:r>
            <a:r>
              <a:rPr lang="en-US" sz="2000" b="1" baseline="-25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r>
              <a:rPr lang="en-US" sz="2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  <a: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sz="2000" b="1" dirty="0" err="1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lengthel</a:t>
            </a:r>
            <a:endParaRPr lang="en-US" sz="2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49403" y="2743200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2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unlevciaGrafut</a:t>
            </a:r>
            <a:endParaRPr lang="en-US" sz="12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1897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undeccia′lengthel</a:t>
            </a:r>
            <a:endParaRPr lang="en-US" sz="1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49403" y="3321278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8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binilciaGrafut</a:t>
            </a:r>
            <a:endParaRPr lang="en-US" sz="8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1897" y="2743199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12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undeccia′lengthel</a:t>
            </a:r>
            <a:endParaRPr lang="en-US" sz="12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51897" y="3321278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8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unlevcia′lengthel</a:t>
            </a:r>
            <a:endParaRPr lang="en-US" sz="8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49403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1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binilciaGrafut</a:t>
            </a:r>
            <a:endParaRPr lang="en-US" sz="1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49403" y="6858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2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unlevciaGrafut</a:t>
            </a:r>
            <a:endParaRPr lang="en-US" sz="2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41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7574275" y="-6736568"/>
            <a:ext cx="20182191" cy="2033113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3352800" y="685800"/>
            <a:ext cx="5486400" cy="5486400"/>
          </a:xfrm>
          <a:prstGeom prst="rect">
            <a:avLst/>
          </a:prstGeom>
          <a:noFill/>
          <a:ln w="152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67400" y="3200400"/>
            <a:ext cx="457200" cy="457200"/>
          </a:xfrm>
          <a:prstGeom prst="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19800" y="3352800"/>
            <a:ext cx="152400" cy="152400"/>
          </a:xfrm>
          <a:prstGeom prst="rect">
            <a:avLst/>
          </a:prstGeom>
          <a:noFill/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54044" y="685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2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undecciaGrafut</a:t>
            </a:r>
            <a:b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</a:br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10</a:t>
            </a:r>
            <a:r>
              <a:rPr lang="en-US" sz="2000" b="1" baseline="30000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</a:t>
            </a:r>
            <a:r>
              <a:rPr lang="en-US" sz="2000" b="1" baseline="30000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1↊</a:t>
            </a:r>
            <a:r>
              <a:rPr lang="en-US" sz="2000" b="1" baseline="-25000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r>
              <a:rPr lang="en-US" sz="2000" b="1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  <a:r>
              <a:rPr lang="en-US" sz="2000" b="1" dirty="0" err="1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Grafut</a:t>
            </a:r>
            <a:endParaRPr lang="en-US" sz="2000" b="1" dirty="0">
              <a:solidFill>
                <a:srgbClr val="5B9BD5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0680" y="2514600"/>
            <a:ext cx="15996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2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unenncia′lengthel</a:t>
            </a:r>
            <a:endParaRPr lang="en-US" sz="12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54044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unlevciaGrafut</a:t>
            </a:r>
            <a:endParaRPr lang="en-US" sz="1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2640" y="3292253"/>
            <a:ext cx="114400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8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undeccia′lengthel</a:t>
            </a:r>
            <a:endParaRPr lang="en-US" sz="8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686602"/>
            <a:ext cx="255175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2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unenncia′lengthel</a:t>
            </a:r>
            <a:endParaRPr lang="en-US" sz="2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1660" y="3057262"/>
            <a:ext cx="136498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1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undeccia′lengthel</a:t>
            </a:r>
            <a:endParaRPr lang="en-US" sz="1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54044" y="2514600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12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unlevciaGrafut</a:t>
            </a:r>
            <a:endParaRPr lang="en-US" sz="12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54044" y="3292253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8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binilciaGrafut</a:t>
            </a:r>
            <a:endParaRPr lang="en-US" sz="8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96501" y="1543868"/>
            <a:ext cx="1513773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dirty="0">
                <a:solidFill>
                  <a:schemeClr val="bg1">
                    <a:lumMod val="50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Neutrino</a:t>
            </a:r>
          </a:p>
        </p:txBody>
      </p:sp>
    </p:spTree>
    <p:extLst>
      <p:ext uri="{BB962C8B-B14F-4D97-AF65-F5344CB8AC3E}">
        <p14:creationId xmlns:p14="http://schemas.microsoft.com/office/powerpoint/2010/main" val="183834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6496050" y="828675"/>
            <a:ext cx="5162550" cy="52006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/>
          <p:cNvSpPr/>
          <p:nvPr/>
        </p:nvSpPr>
        <p:spPr>
          <a:xfrm>
            <a:off x="5867400" y="3200400"/>
            <a:ext cx="457200" cy="457200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5410200" y="2743200"/>
            <a:ext cx="1371600" cy="1371600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3352800" y="685800"/>
            <a:ext cx="5486400" cy="5486400"/>
          </a:xfrm>
          <a:prstGeom prst="rect">
            <a:avLst/>
          </a:prstGeom>
          <a:noFill/>
          <a:ln w="152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6038850" y="3371850"/>
            <a:ext cx="114300" cy="114300"/>
          </a:xfrm>
          <a:prstGeom prst="rect">
            <a:avLst/>
          </a:prstGeom>
          <a:noFill/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4597" y="685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2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unoctcia′lengthel</a:t>
            </a:r>
            <a:b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</a:br>
            <a: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10</a:t>
            </a:r>
            <a:r>
              <a:rPr lang="en-US" sz="2000" b="1" baseline="30000" dirty="0">
                <a:solidFill>
                  <a:srgbClr val="89A27A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</a:t>
            </a:r>
            <a:r>
              <a:rPr lang="en-US" sz="2000" b="1" baseline="30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18</a:t>
            </a:r>
            <a:r>
              <a:rPr lang="en-US" sz="2000" b="1" baseline="-25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r>
              <a:rPr lang="en-US" sz="2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  <a: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sz="2000" b="1" dirty="0" err="1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lengthel</a:t>
            </a:r>
            <a:endParaRPr lang="en-US" sz="2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49403" y="2743200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2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undecciaGrafut</a:t>
            </a:r>
            <a:endParaRPr lang="en-US" sz="12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1897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unenncia′lengthel</a:t>
            </a:r>
            <a:endParaRPr lang="en-US" sz="1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49403" y="3321278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8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unlevciaGrafut</a:t>
            </a:r>
            <a:endParaRPr lang="en-US" sz="8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1897" y="2743199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12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unenncia′lengthel</a:t>
            </a:r>
            <a:endParaRPr lang="en-US" sz="12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51897" y="3321278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8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undeccia′lengthel</a:t>
            </a:r>
            <a:endParaRPr lang="en-US" sz="8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49403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1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unlevciaGrafut</a:t>
            </a:r>
            <a:endParaRPr lang="en-US" sz="1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49403" y="6858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2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undecciaGrafut</a:t>
            </a:r>
            <a:endParaRPr lang="en-US" sz="2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75827" y="3321278"/>
            <a:ext cx="3865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>
                    <a:lumMod val="50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Neutrino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0" y="8823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8CBD6B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sz="3600" b="1" dirty="0" err="1">
                <a:solidFill>
                  <a:srgbClr val="8CBD6B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neutrinal</a:t>
            </a:r>
            <a:endParaRPr lang="en-US" sz="3600" b="1" dirty="0">
              <a:solidFill>
                <a:srgbClr val="8CBD6B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81300" y="6211669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8CBD6B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′neutrino-like</a:t>
            </a:r>
          </a:p>
        </p:txBody>
      </p:sp>
    </p:spTree>
    <p:extLst>
      <p:ext uri="{BB962C8B-B14F-4D97-AF65-F5344CB8AC3E}">
        <p14:creationId xmlns:p14="http://schemas.microsoft.com/office/powerpoint/2010/main" val="107274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6229350" y="2580825"/>
            <a:ext cx="1720850" cy="17335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3352800" y="685800"/>
            <a:ext cx="5486400" cy="5486400"/>
          </a:xfrm>
          <a:prstGeom prst="rect">
            <a:avLst/>
          </a:prstGeom>
          <a:noFill/>
          <a:ln w="152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67400" y="3200400"/>
            <a:ext cx="457200" cy="457200"/>
          </a:xfrm>
          <a:prstGeom prst="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19800" y="3352800"/>
            <a:ext cx="152400" cy="152400"/>
          </a:xfrm>
          <a:prstGeom prst="rect">
            <a:avLst/>
          </a:prstGeom>
          <a:noFill/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54044" y="685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2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unennciaGrafut</a:t>
            </a:r>
            <a:b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</a:br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10</a:t>
            </a:r>
            <a:r>
              <a:rPr lang="en-US" sz="2000" b="1" baseline="30000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</a:t>
            </a:r>
            <a:r>
              <a:rPr lang="en-US" sz="2000" b="1" baseline="30000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19</a:t>
            </a:r>
            <a:r>
              <a:rPr lang="en-US" sz="2000" b="1" baseline="-25000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r>
              <a:rPr lang="en-US" sz="2000" b="1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  <a:r>
              <a:rPr lang="en-US" sz="2000" b="1" dirty="0" err="1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Grafut</a:t>
            </a:r>
            <a:endParaRPr lang="en-US" sz="2000" b="1" dirty="0">
              <a:solidFill>
                <a:srgbClr val="5B9BD5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0680" y="2514600"/>
            <a:ext cx="15996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2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unoctcia′lengthel</a:t>
            </a:r>
            <a:endParaRPr lang="en-US" sz="12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54044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undecciaGrafut</a:t>
            </a:r>
            <a:endParaRPr lang="en-US" sz="1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2640" y="3292253"/>
            <a:ext cx="114400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8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unenncia′lengthel</a:t>
            </a:r>
            <a:endParaRPr lang="en-US" sz="8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686602"/>
            <a:ext cx="255175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2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unoctcia′lengthel</a:t>
            </a:r>
            <a:endParaRPr lang="en-US" sz="2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1660" y="3057262"/>
            <a:ext cx="136498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1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unenncia′lengthel</a:t>
            </a:r>
            <a:endParaRPr lang="en-US" sz="1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54044" y="2514600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12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undecciaGrafut</a:t>
            </a:r>
            <a:endParaRPr lang="en-US" sz="12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54044" y="3292253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8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unlevciaGrafut</a:t>
            </a:r>
            <a:endParaRPr lang="en-US" sz="8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5388" y="3247545"/>
            <a:ext cx="2143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Neutrino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00650" y="2145268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neutrinal</a:t>
            </a:r>
            <a:endParaRPr lang="en-US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0" y="4374046"/>
            <a:ext cx="303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′neutrino-like </a:t>
            </a:r>
          </a:p>
        </p:txBody>
      </p:sp>
    </p:spTree>
    <p:extLst>
      <p:ext uri="{BB962C8B-B14F-4D97-AF65-F5344CB8AC3E}">
        <p14:creationId xmlns:p14="http://schemas.microsoft.com/office/powerpoint/2010/main" val="218853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 157"/>
          <p:cNvSpPr/>
          <p:nvPr/>
        </p:nvSpPr>
        <p:spPr>
          <a:xfrm>
            <a:off x="3352800" y="685800"/>
            <a:ext cx="5486400" cy="5486400"/>
          </a:xfrm>
          <a:prstGeom prst="rect">
            <a:avLst/>
          </a:prstGeom>
          <a:noFill/>
          <a:ln w="152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67400" y="3200400"/>
            <a:ext cx="457200" cy="457200"/>
          </a:xfrm>
          <a:prstGeom prst="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19800" y="3352800"/>
            <a:ext cx="152400" cy="152400"/>
          </a:xfrm>
          <a:prstGeom prst="rect">
            <a:avLst/>
          </a:prstGeom>
          <a:noFill/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54044" y="685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2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biseptciaGrafut</a:t>
            </a:r>
            <a:b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</a:br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10</a:t>
            </a:r>
            <a:r>
              <a:rPr lang="en-US" sz="2000" b="1" baseline="30000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</a:t>
            </a:r>
            <a:r>
              <a:rPr lang="en-US" sz="2000" b="1" baseline="30000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27</a:t>
            </a:r>
            <a:r>
              <a:rPr lang="en-US" sz="2000" b="1" baseline="-25000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r>
              <a:rPr lang="en-US" sz="2000" b="1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  <a:r>
              <a:rPr lang="en-US" sz="2000" b="1" dirty="0" err="1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Grafut</a:t>
            </a:r>
            <a:endParaRPr lang="en-US" sz="2000" b="1" dirty="0">
              <a:solidFill>
                <a:srgbClr val="5B9BD5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0680" y="2514600"/>
            <a:ext cx="15996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2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bihexcia′lengthel</a:t>
            </a:r>
            <a:endParaRPr lang="en-US" sz="12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54044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bioctciaGrafut</a:t>
            </a:r>
            <a:endParaRPr lang="en-US" sz="1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2640" y="3292253"/>
            <a:ext cx="114400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8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biseptcia′lengthel</a:t>
            </a:r>
            <a:endParaRPr lang="en-US" sz="8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686602"/>
            <a:ext cx="255175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2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bihexcia′lengthel</a:t>
            </a:r>
            <a:endParaRPr lang="en-US" sz="2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1660" y="3057262"/>
            <a:ext cx="136498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1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biseptcia′lengthel</a:t>
            </a:r>
            <a:endParaRPr lang="en-US" sz="1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54044" y="2514600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12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bioctciaGrafut</a:t>
            </a:r>
            <a:endParaRPr lang="en-US" sz="12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54044" y="3292253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8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biennciaGrafut</a:t>
            </a:r>
            <a:endParaRPr lang="en-US" sz="8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290070" y="2809208"/>
            <a:ext cx="3764260" cy="1509912"/>
            <a:chOff x="709263" y="1569625"/>
            <a:chExt cx="11292781" cy="4529737"/>
          </a:xfrm>
        </p:grpSpPr>
        <p:sp>
          <p:nvSpPr>
            <p:cNvPr id="28" name="Left-Right Arrow 37"/>
            <p:cNvSpPr/>
            <p:nvPr/>
          </p:nvSpPr>
          <p:spPr>
            <a:xfrm>
              <a:off x="4755653" y="1569625"/>
              <a:ext cx="2680693" cy="259175"/>
            </a:xfrm>
            <a:prstGeom prst="left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pic>
          <p:nvPicPr>
            <p:cNvPr id="29" name="Picture 2" descr="http://pediaa.com/wp-content/uploads/2016/05/Difference-Between-String-Theory-and-Loop-Quantum-Gravity-image-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63" y="4567064"/>
              <a:ext cx="2528292" cy="1532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 descr="http://chandra.harvard.edu/photo/2015/quantum/quantum_ill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4212" y="4710948"/>
              <a:ext cx="2907832" cy="1388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TextBox 31"/>
          <p:cNvSpPr txBox="1"/>
          <p:nvPr/>
        </p:nvSpPr>
        <p:spPr>
          <a:xfrm>
            <a:off x="5399850" y="2515629"/>
            <a:ext cx="1371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Planck Length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043844" y="4285295"/>
            <a:ext cx="1371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Quantum String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83892" y="4289402"/>
            <a:ext cx="1371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Quantum Foam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200650" y="2145268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′quantal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572000" y="4374046"/>
            <a:ext cx="303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′Planck-like </a:t>
            </a:r>
          </a:p>
        </p:txBody>
      </p:sp>
    </p:spTree>
    <p:extLst>
      <p:ext uri="{BB962C8B-B14F-4D97-AF65-F5344CB8AC3E}">
        <p14:creationId xmlns:p14="http://schemas.microsoft.com/office/powerpoint/2010/main" val="80120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Rectangle 224"/>
          <p:cNvSpPr/>
          <p:nvPr/>
        </p:nvSpPr>
        <p:spPr>
          <a:xfrm>
            <a:off x="5867400" y="3200400"/>
            <a:ext cx="457200" cy="457200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5410200" y="2743200"/>
            <a:ext cx="1371600" cy="1371600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3352800" y="685800"/>
            <a:ext cx="5486400" cy="5486400"/>
          </a:xfrm>
          <a:prstGeom prst="rect">
            <a:avLst/>
          </a:prstGeom>
          <a:noFill/>
          <a:ln w="152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6038850" y="3371850"/>
            <a:ext cx="114300" cy="114300"/>
          </a:xfrm>
          <a:prstGeom prst="rect">
            <a:avLst/>
          </a:prstGeom>
          <a:noFill/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4597" y="685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2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bipentcia′lengthel</a:t>
            </a:r>
            <a:b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</a:br>
            <a: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10</a:t>
            </a:r>
            <a:r>
              <a:rPr lang="en-US" sz="2000" b="1" baseline="30000" dirty="0">
                <a:solidFill>
                  <a:srgbClr val="89A27A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</a:t>
            </a:r>
            <a:r>
              <a:rPr lang="en-US" sz="2000" b="1" baseline="30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25</a:t>
            </a:r>
            <a:r>
              <a:rPr lang="en-US" sz="2000" b="1" baseline="-25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r>
              <a:rPr lang="en-US" sz="2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  <a: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sz="2000" b="1" dirty="0" err="1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lengthel</a:t>
            </a:r>
            <a:endParaRPr lang="en-US" sz="2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49403" y="2743200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2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biseptciaGrafut</a:t>
            </a:r>
            <a:endParaRPr lang="en-US" sz="12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1897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bihexcia′lengthel</a:t>
            </a:r>
            <a:endParaRPr lang="en-US" sz="1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49403" y="3321278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8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bioctciaGrafut</a:t>
            </a:r>
            <a:endParaRPr lang="en-US" sz="8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1897" y="2743199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12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bihexcia′lengthel</a:t>
            </a:r>
            <a:endParaRPr lang="en-US" sz="12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51897" y="3321278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8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biseptcia′lengthel</a:t>
            </a:r>
            <a:endParaRPr lang="en-US" sz="8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49403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1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bioctciaGrafut</a:t>
            </a:r>
            <a:endParaRPr lang="en-US" sz="1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49403" y="6858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2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biseptciaGrafut</a:t>
            </a:r>
            <a:endParaRPr lang="en-US" sz="2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672754" y="3283742"/>
            <a:ext cx="882211" cy="353870"/>
            <a:chOff x="709263" y="1569625"/>
            <a:chExt cx="11292781" cy="4529737"/>
          </a:xfrm>
        </p:grpSpPr>
        <p:sp>
          <p:nvSpPr>
            <p:cNvPr id="30" name="Left-Right Arrow 37"/>
            <p:cNvSpPr/>
            <p:nvPr/>
          </p:nvSpPr>
          <p:spPr>
            <a:xfrm>
              <a:off x="4755653" y="1569625"/>
              <a:ext cx="2680693" cy="259175"/>
            </a:xfrm>
            <a:prstGeom prst="left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pic>
          <p:nvPicPr>
            <p:cNvPr id="31" name="Picture 2" descr="http://pediaa.com/wp-content/uploads/2016/05/Difference-Between-String-Theory-and-Loop-Quantum-Gravity-image-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63" y="4567064"/>
              <a:ext cx="2528292" cy="1532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4" descr="http://chandra.harvard.edu/photo/2015/quantum/quantum_ill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4212" y="4710948"/>
              <a:ext cx="2907832" cy="1388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3718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 157"/>
          <p:cNvSpPr/>
          <p:nvPr/>
        </p:nvSpPr>
        <p:spPr>
          <a:xfrm>
            <a:off x="3352800" y="685800"/>
            <a:ext cx="5486400" cy="5486400"/>
          </a:xfrm>
          <a:prstGeom prst="rect">
            <a:avLst/>
          </a:prstGeom>
          <a:noFill/>
          <a:ln w="152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67400" y="3200400"/>
            <a:ext cx="457200" cy="457200"/>
          </a:xfrm>
          <a:prstGeom prst="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19800" y="3352800"/>
            <a:ext cx="152400" cy="152400"/>
          </a:xfrm>
          <a:prstGeom prst="rect">
            <a:avLst/>
          </a:prstGeom>
          <a:noFill/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54044" y="685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2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bihexciaGrafut</a:t>
            </a:r>
            <a:b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</a:br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10</a:t>
            </a:r>
            <a:r>
              <a:rPr lang="en-US" sz="2000" b="1" baseline="30000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</a:t>
            </a:r>
            <a:r>
              <a:rPr lang="en-US" sz="2000" b="1" baseline="30000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26</a:t>
            </a:r>
            <a:r>
              <a:rPr lang="en-US" sz="2000" b="1" baseline="-25000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r>
              <a:rPr lang="en-US" sz="2000" b="1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  <a:r>
              <a:rPr lang="en-US" sz="2000" b="1" dirty="0" err="1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Grafut</a:t>
            </a:r>
            <a:endParaRPr lang="en-US" sz="2000" b="1" dirty="0">
              <a:solidFill>
                <a:srgbClr val="5B9BD5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0680" y="2514600"/>
            <a:ext cx="15996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2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bipentcia′lengthel</a:t>
            </a:r>
            <a:endParaRPr lang="en-US" sz="12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54044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biseptciaGrafut</a:t>
            </a:r>
            <a:endParaRPr lang="en-US" sz="1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2640" y="3292253"/>
            <a:ext cx="114400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8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bihexcia′lengthel</a:t>
            </a:r>
            <a:endParaRPr lang="en-US" sz="8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686602"/>
            <a:ext cx="255175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2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bipentcia′lengthel</a:t>
            </a:r>
            <a:endParaRPr lang="en-US" sz="2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1660" y="3057262"/>
            <a:ext cx="136498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1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bihexcia′lengthel</a:t>
            </a:r>
            <a:endParaRPr lang="en-US" sz="1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54044" y="2514600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12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biseptciaGrafut</a:t>
            </a:r>
            <a:endParaRPr lang="en-US" sz="12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54044" y="3292253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8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bioctciaGrafut</a:t>
            </a:r>
            <a:endParaRPr lang="en-US" sz="8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954916" y="3380584"/>
            <a:ext cx="294070" cy="117957"/>
            <a:chOff x="709263" y="1569625"/>
            <a:chExt cx="11292781" cy="4529737"/>
          </a:xfrm>
        </p:grpSpPr>
        <p:sp>
          <p:nvSpPr>
            <p:cNvPr id="22" name="Left-Right Arrow 37"/>
            <p:cNvSpPr/>
            <p:nvPr/>
          </p:nvSpPr>
          <p:spPr>
            <a:xfrm>
              <a:off x="4755653" y="1569625"/>
              <a:ext cx="2680693" cy="259175"/>
            </a:xfrm>
            <a:prstGeom prst="left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pic>
          <p:nvPicPr>
            <p:cNvPr id="23" name="Picture 2" descr="http://pediaa.com/wp-content/uploads/2016/05/Difference-Between-String-Theory-and-Loop-Quantum-Gravity-image-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63" y="4567064"/>
              <a:ext cx="2528292" cy="1532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http://chandra.harvard.edu/photo/2015/quantum/quantum_ill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4212" y="4710948"/>
              <a:ext cx="2907832" cy="1388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33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Rectangle 224"/>
          <p:cNvSpPr/>
          <p:nvPr/>
        </p:nvSpPr>
        <p:spPr>
          <a:xfrm>
            <a:off x="5867400" y="3200400"/>
            <a:ext cx="457200" cy="457200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5410200" y="2743200"/>
            <a:ext cx="1371600" cy="1371600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3352800" y="685800"/>
            <a:ext cx="5486400" cy="5486400"/>
          </a:xfrm>
          <a:prstGeom prst="rect">
            <a:avLst/>
          </a:prstGeom>
          <a:noFill/>
          <a:ln w="152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6038850" y="3371850"/>
            <a:ext cx="114300" cy="114300"/>
          </a:xfrm>
          <a:prstGeom prst="rect">
            <a:avLst/>
          </a:prstGeom>
          <a:noFill/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4597" y="685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2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biquadcia′lengthel</a:t>
            </a:r>
            <a:b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</a:br>
            <a: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10</a:t>
            </a:r>
            <a:r>
              <a:rPr lang="en-US" sz="2000" b="1" baseline="30000" dirty="0">
                <a:solidFill>
                  <a:srgbClr val="89A27A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</a:t>
            </a:r>
            <a:r>
              <a:rPr lang="en-US" sz="2000" b="1" baseline="30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24</a:t>
            </a:r>
            <a:r>
              <a:rPr lang="en-US" sz="2000" b="1" baseline="-25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r>
              <a:rPr lang="en-US" sz="2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  <a: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sz="2000" b="1" dirty="0" err="1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lengthel</a:t>
            </a:r>
            <a:endParaRPr lang="en-US" sz="2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49403" y="2743200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2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bihexciaGrafut</a:t>
            </a:r>
            <a:endParaRPr lang="en-US" sz="12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1897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bipentcia′lengthel</a:t>
            </a:r>
            <a:endParaRPr lang="en-US" sz="1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49403" y="3321278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8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biseptciaGrafut</a:t>
            </a:r>
            <a:endParaRPr lang="en-US" sz="8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1897" y="2743199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12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bipentcia′lengthel</a:t>
            </a:r>
            <a:endParaRPr lang="en-US" sz="12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51897" y="3321278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8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bihexcia′lengthel</a:t>
            </a:r>
            <a:endParaRPr lang="en-US" sz="8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49403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1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biseptciaGrafut</a:t>
            </a:r>
            <a:endParaRPr lang="en-US" sz="1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49403" y="6858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2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bihexciaGrafut</a:t>
            </a:r>
            <a:endParaRPr lang="en-US" sz="2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060739" y="3416889"/>
            <a:ext cx="73518" cy="29489"/>
            <a:chOff x="709263" y="1569625"/>
            <a:chExt cx="11292781" cy="4529737"/>
          </a:xfrm>
        </p:grpSpPr>
        <p:sp>
          <p:nvSpPr>
            <p:cNvPr id="29" name="Left-Right Arrow 37"/>
            <p:cNvSpPr/>
            <p:nvPr/>
          </p:nvSpPr>
          <p:spPr>
            <a:xfrm>
              <a:off x="4755653" y="1569625"/>
              <a:ext cx="2680693" cy="259175"/>
            </a:xfrm>
            <a:prstGeom prst="left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pic>
          <p:nvPicPr>
            <p:cNvPr id="30" name="Picture 2" descr="http://pediaa.com/wp-content/uploads/2016/05/Difference-Between-String-Theory-and-Loop-Quantum-Gravity-image-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63" y="4567064"/>
              <a:ext cx="2528292" cy="1532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http://chandra.harvard.edu/photo/2015/quantum/quantum_ill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4212" y="4710948"/>
              <a:ext cx="2907832" cy="1388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8764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 157"/>
          <p:cNvSpPr/>
          <p:nvPr/>
        </p:nvSpPr>
        <p:spPr>
          <a:xfrm>
            <a:off x="3352800" y="685800"/>
            <a:ext cx="5486400" cy="5486400"/>
          </a:xfrm>
          <a:prstGeom prst="rect">
            <a:avLst/>
          </a:prstGeom>
          <a:noFill/>
          <a:ln w="152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67400" y="3200400"/>
            <a:ext cx="457200" cy="457200"/>
          </a:xfrm>
          <a:prstGeom prst="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19800" y="3352800"/>
            <a:ext cx="152400" cy="152400"/>
          </a:xfrm>
          <a:prstGeom prst="rect">
            <a:avLst/>
          </a:prstGeom>
          <a:noFill/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54044" y="685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2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bipentciaGrafut</a:t>
            </a:r>
            <a:b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</a:br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10</a:t>
            </a:r>
            <a:r>
              <a:rPr lang="en-US" sz="2000" b="1" baseline="30000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</a:t>
            </a:r>
            <a:r>
              <a:rPr lang="en-US" sz="2000" b="1" baseline="30000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25</a:t>
            </a:r>
            <a:r>
              <a:rPr lang="en-US" sz="2000" b="1" baseline="-25000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r>
              <a:rPr lang="en-US" sz="2000" b="1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  <a:r>
              <a:rPr lang="en-US" sz="2000" b="1" dirty="0" err="1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Grafut</a:t>
            </a:r>
            <a:endParaRPr lang="en-US" sz="2000" b="1" dirty="0">
              <a:solidFill>
                <a:srgbClr val="5B9BD5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0680" y="2514600"/>
            <a:ext cx="15996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2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biquadcia′lengthel</a:t>
            </a:r>
            <a:endParaRPr lang="en-US" sz="12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54044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bihexciaGrafut</a:t>
            </a:r>
            <a:endParaRPr lang="en-US" sz="1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2640" y="3292253"/>
            <a:ext cx="114400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8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bipentcia′lengthel</a:t>
            </a:r>
            <a:endParaRPr lang="en-US" sz="8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686602"/>
            <a:ext cx="255175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2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biquadcia′lengthel</a:t>
            </a:r>
            <a:endParaRPr lang="en-US" sz="2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1660" y="3057262"/>
            <a:ext cx="136498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1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bipentcia′lengthel</a:t>
            </a:r>
            <a:endParaRPr lang="en-US" sz="1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54044" y="2514600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12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bihexciaGrafut</a:t>
            </a:r>
            <a:endParaRPr lang="en-US" sz="12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54044" y="3292253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8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biseptciaGrafut</a:t>
            </a:r>
            <a:endParaRPr lang="en-US" sz="8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084246" y="3425002"/>
            <a:ext cx="24506" cy="9830"/>
            <a:chOff x="709263" y="1569625"/>
            <a:chExt cx="11292781" cy="4529737"/>
          </a:xfrm>
        </p:grpSpPr>
        <p:sp>
          <p:nvSpPr>
            <p:cNvPr id="22" name="Left-Right Arrow 37"/>
            <p:cNvSpPr/>
            <p:nvPr/>
          </p:nvSpPr>
          <p:spPr>
            <a:xfrm>
              <a:off x="4755653" y="1569625"/>
              <a:ext cx="2680693" cy="259175"/>
            </a:xfrm>
            <a:prstGeom prst="left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pic>
          <p:nvPicPr>
            <p:cNvPr id="23" name="Picture 2" descr="http://pediaa.com/wp-content/uploads/2016/05/Difference-Between-String-Theory-and-Loop-Quantum-Gravity-image-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63" y="4567064"/>
              <a:ext cx="2528292" cy="1532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http://chandra.harvard.edu/photo/2015/quantum/quantum_ill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4212" y="4710948"/>
              <a:ext cx="2907832" cy="1388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7928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Rectangle 224"/>
          <p:cNvSpPr/>
          <p:nvPr/>
        </p:nvSpPr>
        <p:spPr>
          <a:xfrm>
            <a:off x="5867400" y="3200400"/>
            <a:ext cx="457200" cy="457200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5410200" y="2743200"/>
            <a:ext cx="1371600" cy="1371600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3352800" y="685800"/>
            <a:ext cx="5486400" cy="5486400"/>
          </a:xfrm>
          <a:prstGeom prst="rect">
            <a:avLst/>
          </a:prstGeom>
          <a:noFill/>
          <a:ln w="152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6038850" y="3371850"/>
            <a:ext cx="114300" cy="114300"/>
          </a:xfrm>
          <a:prstGeom prst="rect">
            <a:avLst/>
          </a:prstGeom>
          <a:noFill/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4597" y="685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2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bitricia′lengthel</a:t>
            </a:r>
            <a:b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</a:br>
            <a: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10</a:t>
            </a:r>
            <a:r>
              <a:rPr lang="en-US" sz="2000" b="1" baseline="30000" dirty="0">
                <a:solidFill>
                  <a:srgbClr val="89A27A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</a:t>
            </a:r>
            <a:r>
              <a:rPr lang="en-US" sz="2000" b="1" baseline="30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23</a:t>
            </a:r>
            <a:r>
              <a:rPr lang="en-US" sz="2000" b="1" baseline="-25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r>
              <a:rPr lang="en-US" sz="2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  <a: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sz="2000" b="1" dirty="0" err="1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lengthel</a:t>
            </a:r>
            <a:endParaRPr lang="en-US" sz="2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49403" y="2743200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2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bipentciaGrafut</a:t>
            </a:r>
            <a:endParaRPr lang="en-US" sz="12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1897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biquadcia′lengthel</a:t>
            </a:r>
            <a:endParaRPr lang="en-US" sz="1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49403" y="3321278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8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bihexciaGrafut</a:t>
            </a:r>
            <a:endParaRPr lang="en-US" sz="8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1897" y="2743199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12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biquadcia′lengthel</a:t>
            </a:r>
            <a:endParaRPr lang="en-US" sz="12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51897" y="3321278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8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bipentcia′lengthel</a:t>
            </a:r>
            <a:endParaRPr lang="en-US" sz="8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49403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1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bihexciaGrafut</a:t>
            </a:r>
            <a:endParaRPr lang="en-US" sz="1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49403" y="6858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2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bipentciaGrafut</a:t>
            </a:r>
            <a:endParaRPr lang="en-US" sz="2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61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 157"/>
          <p:cNvSpPr/>
          <p:nvPr/>
        </p:nvSpPr>
        <p:spPr>
          <a:xfrm>
            <a:off x="3352800" y="685800"/>
            <a:ext cx="5486400" cy="5486400"/>
          </a:xfrm>
          <a:prstGeom prst="rect">
            <a:avLst/>
          </a:prstGeom>
          <a:noFill/>
          <a:ln w="152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67400" y="3200400"/>
            <a:ext cx="457200" cy="457200"/>
          </a:xfrm>
          <a:prstGeom prst="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19800" y="3352800"/>
            <a:ext cx="152400" cy="152400"/>
          </a:xfrm>
          <a:prstGeom prst="rect">
            <a:avLst/>
          </a:prstGeom>
          <a:noFill/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54044" y="685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2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biquadciaGrafut</a:t>
            </a:r>
            <a:b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</a:br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10</a:t>
            </a:r>
            <a:r>
              <a:rPr lang="en-US" sz="2000" b="1" baseline="30000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</a:t>
            </a:r>
            <a:r>
              <a:rPr lang="en-US" sz="2000" b="1" baseline="30000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24</a:t>
            </a:r>
            <a:r>
              <a:rPr lang="en-US" sz="2000" b="1" baseline="-25000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r>
              <a:rPr lang="en-US" sz="2000" b="1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  <a:r>
              <a:rPr lang="en-US" sz="2000" b="1" dirty="0" err="1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Grafut</a:t>
            </a:r>
            <a:endParaRPr lang="en-US" sz="2000" b="1" dirty="0">
              <a:solidFill>
                <a:srgbClr val="5B9BD5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0680" y="2514600"/>
            <a:ext cx="15996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2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bitricia′lengthel</a:t>
            </a:r>
            <a:endParaRPr lang="en-US" sz="12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54044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bipentciaGrafut</a:t>
            </a:r>
            <a:endParaRPr lang="en-US" sz="1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2640" y="3292253"/>
            <a:ext cx="114400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8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biquadcia′lengthel</a:t>
            </a:r>
            <a:endParaRPr lang="en-US" sz="8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686602"/>
            <a:ext cx="255175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2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bitricia′lengthel</a:t>
            </a:r>
            <a:endParaRPr lang="en-US" sz="2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1660" y="3057262"/>
            <a:ext cx="136498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1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biquadcia′lengthel</a:t>
            </a:r>
            <a:endParaRPr lang="en-US" sz="1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54044" y="2514600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12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bipentciaGrafut</a:t>
            </a:r>
            <a:endParaRPr lang="en-US" sz="12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54044" y="3292253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8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bihexciaGrafut</a:t>
            </a:r>
            <a:endParaRPr lang="en-US" sz="8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13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33334</TotalTime>
  <Words>569</Words>
  <Application>Microsoft Office PowerPoint</Application>
  <PresentationFormat>Widescreen</PresentationFormat>
  <Paragraphs>194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Symbola</vt:lpstr>
      <vt:lpstr>Office Theme</vt:lpstr>
      <vt:lpstr>Now, let’s go right down to the bottom… and then climb all the way to the top…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Volan</dc:creator>
  <cp:lastModifiedBy>John Volan</cp:lastModifiedBy>
  <cp:revision>721</cp:revision>
  <dcterms:created xsi:type="dcterms:W3CDTF">2015-10-03T21:38:52Z</dcterms:created>
  <dcterms:modified xsi:type="dcterms:W3CDTF">2017-07-06T02:34:26Z</dcterms:modified>
</cp:coreProperties>
</file>